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2" r:id="rId3"/>
    <p:sldId id="273" r:id="rId4"/>
    <p:sldId id="274" r:id="rId5"/>
    <p:sldId id="275" r:id="rId6"/>
    <p:sldId id="276" r:id="rId7"/>
    <p:sldId id="277" r:id="rId8"/>
    <p:sldId id="278" r:id="rId9"/>
    <p:sldId id="279" r:id="rId10"/>
    <p:sldId id="280" r:id="rId11"/>
    <p:sldId id="256" r:id="rId12"/>
    <p:sldId id="281" r:id="rId13"/>
    <p:sldId id="257" r:id="rId14"/>
    <p:sldId id="282" r:id="rId15"/>
    <p:sldId id="258" r:id="rId16"/>
    <p:sldId id="283" r:id="rId17"/>
    <p:sldId id="284" r:id="rId18"/>
    <p:sldId id="285" r:id="rId19"/>
    <p:sldId id="311" r:id="rId20"/>
    <p:sldId id="312" r:id="rId21"/>
    <p:sldId id="313" r:id="rId22"/>
    <p:sldId id="314" r:id="rId23"/>
    <p:sldId id="315" r:id="rId24"/>
    <p:sldId id="316" r:id="rId25"/>
    <p:sldId id="317" r:id="rId26"/>
    <p:sldId id="318" r:id="rId27"/>
    <p:sldId id="359" r:id="rId28"/>
    <p:sldId id="319" r:id="rId29"/>
    <p:sldId id="320" r:id="rId30"/>
    <p:sldId id="321" r:id="rId31"/>
    <p:sldId id="322" r:id="rId32"/>
    <p:sldId id="323" r:id="rId33"/>
    <p:sldId id="324" r:id="rId34"/>
    <p:sldId id="325" r:id="rId35"/>
    <p:sldId id="326" r:id="rId36"/>
    <p:sldId id="327" r:id="rId37"/>
    <p:sldId id="303" r:id="rId38"/>
    <p:sldId id="328" r:id="rId39"/>
    <p:sldId id="332" r:id="rId40"/>
    <p:sldId id="329" r:id="rId41"/>
    <p:sldId id="331" r:id="rId42"/>
    <p:sldId id="330" r:id="rId43"/>
    <p:sldId id="306" r:id="rId44"/>
    <p:sldId id="333" r:id="rId45"/>
    <p:sldId id="334" r:id="rId46"/>
    <p:sldId id="335" r:id="rId47"/>
    <p:sldId id="336" r:id="rId48"/>
    <p:sldId id="337" r:id="rId49"/>
    <p:sldId id="349" r:id="rId50"/>
    <p:sldId id="350" r:id="rId51"/>
    <p:sldId id="340" r:id="rId52"/>
    <p:sldId id="351" r:id="rId53"/>
    <p:sldId id="352" r:id="rId54"/>
    <p:sldId id="343" r:id="rId55"/>
    <p:sldId id="353" r:id="rId56"/>
    <p:sldId id="354" r:id="rId57"/>
    <p:sldId id="346" r:id="rId58"/>
    <p:sldId id="355" r:id="rId59"/>
    <p:sldId id="356" r:id="rId60"/>
    <p:sldId id="358" r:id="rId6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828"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35064BC-9A2C-45EB-B086-B90E612C0C65}" type="datetimeFigureOut">
              <a:rPr lang="fr-FR" smtClean="0"/>
              <a:pPr/>
              <a:t>06/07/2015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517823-6DD0-4E29-9FE9-61497996A5C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35064BC-9A2C-45EB-B086-B90E612C0C65}" type="datetimeFigureOut">
              <a:rPr lang="fr-FR" smtClean="0"/>
              <a:pPr/>
              <a:t>06/07/2015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517823-6DD0-4E29-9FE9-61497996A5C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35064BC-9A2C-45EB-B086-B90E612C0C65}" type="datetimeFigureOut">
              <a:rPr lang="fr-FR" smtClean="0"/>
              <a:pPr/>
              <a:t>06/07/2015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517823-6DD0-4E29-9FE9-61497996A5C7}"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p:cNvSpPr>
            <a:spLocks noGrp="1"/>
          </p:cNvSpPr>
          <p:nvPr>
            <p:ph type="ctrTitle"/>
          </p:nvPr>
        </p:nvSpPr>
        <p:spPr>
          <a:xfrm>
            <a:off x="1143000" y="1122363"/>
            <a:ext cx="6858000" cy="2387600"/>
          </a:xfrm>
        </p:spPr>
        <p:txBody>
          <a:bodyPr anchor="b"/>
          <a:lstStyle>
            <a:lvl1pPr algn="ctr">
              <a:defRPr sz="6000"/>
            </a:lvl1pPr>
          </a:lstStyle>
          <a:p>
            <a:r>
              <a:rPr lang="ro-RO" smtClean="0"/>
              <a:t>Clic pentru editare stil titlu</a:t>
            </a:r>
            <a:endParaRPr lang="en-US"/>
          </a:p>
        </p:txBody>
      </p:sp>
      <p:sp>
        <p:nvSpPr>
          <p:cNvPr id="3" name="Subtitlu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smtClean="0"/>
              <a:t>Clic pentru a edita stilul de subtitlu</a:t>
            </a:r>
            <a:endParaRPr lang="en-US"/>
          </a:p>
        </p:txBody>
      </p:sp>
      <p:sp>
        <p:nvSpPr>
          <p:cNvPr id="4" name="Substituent dată 3"/>
          <p:cNvSpPr>
            <a:spLocks noGrp="1"/>
          </p:cNvSpPr>
          <p:nvPr>
            <p:ph type="dt" sz="half" idx="10"/>
          </p:nvPr>
        </p:nvSpPr>
        <p:spPr/>
        <p:txBody>
          <a:bodyPr/>
          <a:lstStyle/>
          <a:p>
            <a:fld id="{B11BAC19-DFE7-415F-9900-E4C87298A1C2}" type="datetimeFigureOut">
              <a:rPr lang="en-US" smtClean="0"/>
              <a:pPr/>
              <a:t>7/6/2015</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D63AE019-7434-4FB7-846F-13A77AFA4EE4}" type="slidenum">
              <a:rPr lang="en-US" smtClean="0"/>
              <a:pPr/>
              <a:t>‹N°›</a:t>
            </a:fld>
            <a:endParaRPr lang="en-US"/>
          </a:p>
        </p:txBody>
      </p:sp>
    </p:spTree>
    <p:extLst>
      <p:ext uri="{BB962C8B-B14F-4D97-AF65-F5344CB8AC3E}">
        <p14:creationId xmlns:p14="http://schemas.microsoft.com/office/powerpoint/2010/main" xmlns="" val="1251748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en-US"/>
          </a:p>
        </p:txBody>
      </p:sp>
      <p:sp>
        <p:nvSpPr>
          <p:cNvPr id="3" name="Substituent conținut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B11BAC19-DFE7-415F-9900-E4C87298A1C2}" type="datetimeFigureOut">
              <a:rPr lang="en-US" smtClean="0"/>
              <a:pPr/>
              <a:t>7/6/2015</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D63AE019-7434-4FB7-846F-13A77AFA4EE4}" type="slidenum">
              <a:rPr lang="en-US" smtClean="0"/>
              <a:pPr/>
              <a:t>‹N°›</a:t>
            </a:fld>
            <a:endParaRPr lang="en-US"/>
          </a:p>
        </p:txBody>
      </p:sp>
    </p:spTree>
    <p:extLst>
      <p:ext uri="{BB962C8B-B14F-4D97-AF65-F5344CB8AC3E}">
        <p14:creationId xmlns:p14="http://schemas.microsoft.com/office/powerpoint/2010/main" xmlns="" val="3545601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623888" y="1709739"/>
            <a:ext cx="7886700" cy="2852737"/>
          </a:xfrm>
        </p:spPr>
        <p:txBody>
          <a:bodyPr anchor="b"/>
          <a:lstStyle>
            <a:lvl1pPr>
              <a:defRPr sz="6000"/>
            </a:lvl1pPr>
          </a:lstStyle>
          <a:p>
            <a:r>
              <a:rPr lang="ro-RO" smtClean="0"/>
              <a:t>Clic pentru editare stil titlu</a:t>
            </a:r>
            <a:endParaRPr lang="en-US"/>
          </a:p>
        </p:txBody>
      </p:sp>
      <p:sp>
        <p:nvSpPr>
          <p:cNvPr id="3" name="Substituent text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smtClean="0"/>
              <a:t>Clic pentru editare stiluri text Coordonator</a:t>
            </a:r>
          </a:p>
        </p:txBody>
      </p:sp>
      <p:sp>
        <p:nvSpPr>
          <p:cNvPr id="4" name="Substituent dată 3"/>
          <p:cNvSpPr>
            <a:spLocks noGrp="1"/>
          </p:cNvSpPr>
          <p:nvPr>
            <p:ph type="dt" sz="half" idx="10"/>
          </p:nvPr>
        </p:nvSpPr>
        <p:spPr/>
        <p:txBody>
          <a:bodyPr/>
          <a:lstStyle/>
          <a:p>
            <a:fld id="{B11BAC19-DFE7-415F-9900-E4C87298A1C2}" type="datetimeFigureOut">
              <a:rPr lang="en-US" smtClean="0"/>
              <a:pPr/>
              <a:t>7/6/2015</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D63AE019-7434-4FB7-846F-13A77AFA4EE4}" type="slidenum">
              <a:rPr lang="en-US" smtClean="0"/>
              <a:pPr/>
              <a:t>‹N°›</a:t>
            </a:fld>
            <a:endParaRPr lang="en-US"/>
          </a:p>
        </p:txBody>
      </p:sp>
    </p:spTree>
    <p:extLst>
      <p:ext uri="{BB962C8B-B14F-4D97-AF65-F5344CB8AC3E}">
        <p14:creationId xmlns:p14="http://schemas.microsoft.com/office/powerpoint/2010/main" xmlns="" val="3467378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en-US"/>
          </a:p>
        </p:txBody>
      </p:sp>
      <p:sp>
        <p:nvSpPr>
          <p:cNvPr id="3" name="Substituent conținut 2"/>
          <p:cNvSpPr>
            <a:spLocks noGrp="1"/>
          </p:cNvSpPr>
          <p:nvPr>
            <p:ph sz="half" idx="1"/>
          </p:nvPr>
        </p:nvSpPr>
        <p:spPr>
          <a:xfrm>
            <a:off x="628650" y="1825625"/>
            <a:ext cx="3886200" cy="435133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conținut 3"/>
          <p:cNvSpPr>
            <a:spLocks noGrp="1"/>
          </p:cNvSpPr>
          <p:nvPr>
            <p:ph sz="half" idx="2"/>
          </p:nvPr>
        </p:nvSpPr>
        <p:spPr>
          <a:xfrm>
            <a:off x="4629150" y="1825625"/>
            <a:ext cx="3886200" cy="435133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dată 4"/>
          <p:cNvSpPr>
            <a:spLocks noGrp="1"/>
          </p:cNvSpPr>
          <p:nvPr>
            <p:ph type="dt" sz="half" idx="10"/>
          </p:nvPr>
        </p:nvSpPr>
        <p:spPr/>
        <p:txBody>
          <a:bodyPr/>
          <a:lstStyle/>
          <a:p>
            <a:fld id="{B11BAC19-DFE7-415F-9900-E4C87298A1C2}" type="datetimeFigureOut">
              <a:rPr lang="en-US" smtClean="0"/>
              <a:pPr/>
              <a:t>7/6/2015</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D63AE019-7434-4FB7-846F-13A77AFA4EE4}" type="slidenum">
              <a:rPr lang="en-US" smtClean="0"/>
              <a:pPr/>
              <a:t>‹N°›</a:t>
            </a:fld>
            <a:endParaRPr lang="en-US"/>
          </a:p>
        </p:txBody>
      </p:sp>
    </p:spTree>
    <p:extLst>
      <p:ext uri="{BB962C8B-B14F-4D97-AF65-F5344CB8AC3E}">
        <p14:creationId xmlns:p14="http://schemas.microsoft.com/office/powerpoint/2010/main" xmlns="" val="93245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629841" y="365126"/>
            <a:ext cx="7886700" cy="1325563"/>
          </a:xfrm>
        </p:spPr>
        <p:txBody>
          <a:bodyPr/>
          <a:lstStyle/>
          <a:p>
            <a:r>
              <a:rPr lang="ro-RO" smtClean="0"/>
              <a:t>Clic pentru editare stil titlu</a:t>
            </a:r>
            <a:endParaRPr lang="en-US"/>
          </a:p>
        </p:txBody>
      </p:sp>
      <p:sp>
        <p:nvSpPr>
          <p:cNvPr id="3" name="Substituent text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Substituent conținut 3"/>
          <p:cNvSpPr>
            <a:spLocks noGrp="1"/>
          </p:cNvSpPr>
          <p:nvPr>
            <p:ph sz="half" idx="2"/>
          </p:nvPr>
        </p:nvSpPr>
        <p:spPr>
          <a:xfrm>
            <a:off x="629842" y="2505075"/>
            <a:ext cx="3868340" cy="368458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text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Substituent conținut 5"/>
          <p:cNvSpPr>
            <a:spLocks noGrp="1"/>
          </p:cNvSpPr>
          <p:nvPr>
            <p:ph sz="quarter" idx="4"/>
          </p:nvPr>
        </p:nvSpPr>
        <p:spPr>
          <a:xfrm>
            <a:off x="4629150" y="2505075"/>
            <a:ext cx="3887391" cy="368458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7" name="Substituent dată 6"/>
          <p:cNvSpPr>
            <a:spLocks noGrp="1"/>
          </p:cNvSpPr>
          <p:nvPr>
            <p:ph type="dt" sz="half" idx="10"/>
          </p:nvPr>
        </p:nvSpPr>
        <p:spPr/>
        <p:txBody>
          <a:bodyPr/>
          <a:lstStyle/>
          <a:p>
            <a:fld id="{B11BAC19-DFE7-415F-9900-E4C87298A1C2}" type="datetimeFigureOut">
              <a:rPr lang="en-US" smtClean="0"/>
              <a:pPr/>
              <a:t>7/6/2015</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D63AE019-7434-4FB7-846F-13A77AFA4EE4}" type="slidenum">
              <a:rPr lang="en-US" smtClean="0"/>
              <a:pPr/>
              <a:t>‹N°›</a:t>
            </a:fld>
            <a:endParaRPr lang="en-US"/>
          </a:p>
        </p:txBody>
      </p:sp>
    </p:spTree>
    <p:extLst>
      <p:ext uri="{BB962C8B-B14F-4D97-AF65-F5344CB8AC3E}">
        <p14:creationId xmlns:p14="http://schemas.microsoft.com/office/powerpoint/2010/main" xmlns="" val="2937835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en-US"/>
          </a:p>
        </p:txBody>
      </p:sp>
      <p:sp>
        <p:nvSpPr>
          <p:cNvPr id="3" name="Substituent dată 2"/>
          <p:cNvSpPr>
            <a:spLocks noGrp="1"/>
          </p:cNvSpPr>
          <p:nvPr>
            <p:ph type="dt" sz="half" idx="10"/>
          </p:nvPr>
        </p:nvSpPr>
        <p:spPr/>
        <p:txBody>
          <a:bodyPr/>
          <a:lstStyle/>
          <a:p>
            <a:fld id="{B11BAC19-DFE7-415F-9900-E4C87298A1C2}" type="datetimeFigureOut">
              <a:rPr lang="en-US" smtClean="0"/>
              <a:pPr/>
              <a:t>7/6/2015</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D63AE019-7434-4FB7-846F-13A77AFA4EE4}" type="slidenum">
              <a:rPr lang="en-US" smtClean="0"/>
              <a:pPr/>
              <a:t>‹N°›</a:t>
            </a:fld>
            <a:endParaRPr lang="en-US"/>
          </a:p>
        </p:txBody>
      </p:sp>
    </p:spTree>
    <p:extLst>
      <p:ext uri="{BB962C8B-B14F-4D97-AF65-F5344CB8AC3E}">
        <p14:creationId xmlns:p14="http://schemas.microsoft.com/office/powerpoint/2010/main" xmlns="" val="1076681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B11BAC19-DFE7-415F-9900-E4C87298A1C2}" type="datetimeFigureOut">
              <a:rPr lang="en-US" smtClean="0"/>
              <a:pPr/>
              <a:t>7/6/2015</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D63AE019-7434-4FB7-846F-13A77AFA4EE4}" type="slidenum">
              <a:rPr lang="en-US" smtClean="0"/>
              <a:pPr/>
              <a:t>‹N°›</a:t>
            </a:fld>
            <a:endParaRPr lang="en-US"/>
          </a:p>
        </p:txBody>
      </p:sp>
    </p:spTree>
    <p:extLst>
      <p:ext uri="{BB962C8B-B14F-4D97-AF65-F5344CB8AC3E}">
        <p14:creationId xmlns:p14="http://schemas.microsoft.com/office/powerpoint/2010/main" xmlns="" val="3839785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29841" y="457200"/>
            <a:ext cx="2949178" cy="1600200"/>
          </a:xfrm>
        </p:spPr>
        <p:txBody>
          <a:bodyPr anchor="b"/>
          <a:lstStyle>
            <a:lvl1pPr>
              <a:defRPr sz="3200"/>
            </a:lvl1pPr>
          </a:lstStyle>
          <a:p>
            <a:r>
              <a:rPr lang="ro-RO" smtClean="0"/>
              <a:t>Clic pentru editare stil titlu</a:t>
            </a:r>
            <a:endParaRPr lang="en-US"/>
          </a:p>
        </p:txBody>
      </p:sp>
      <p:sp>
        <p:nvSpPr>
          <p:cNvPr id="3" name="Substituent conținut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tex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Substituent dată 4"/>
          <p:cNvSpPr>
            <a:spLocks noGrp="1"/>
          </p:cNvSpPr>
          <p:nvPr>
            <p:ph type="dt" sz="half" idx="10"/>
          </p:nvPr>
        </p:nvSpPr>
        <p:spPr/>
        <p:txBody>
          <a:bodyPr/>
          <a:lstStyle/>
          <a:p>
            <a:fld id="{B11BAC19-DFE7-415F-9900-E4C87298A1C2}" type="datetimeFigureOut">
              <a:rPr lang="en-US" smtClean="0"/>
              <a:pPr/>
              <a:t>7/6/2015</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D63AE019-7434-4FB7-846F-13A77AFA4EE4}" type="slidenum">
              <a:rPr lang="en-US" smtClean="0"/>
              <a:pPr/>
              <a:t>‹N°›</a:t>
            </a:fld>
            <a:endParaRPr lang="en-US"/>
          </a:p>
        </p:txBody>
      </p:sp>
    </p:spTree>
    <p:extLst>
      <p:ext uri="{BB962C8B-B14F-4D97-AF65-F5344CB8AC3E}">
        <p14:creationId xmlns:p14="http://schemas.microsoft.com/office/powerpoint/2010/main" xmlns="" val="289470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35064BC-9A2C-45EB-B086-B90E612C0C65}" type="datetimeFigureOut">
              <a:rPr lang="fr-FR" smtClean="0"/>
              <a:pPr/>
              <a:t>06/07/2015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517823-6DD0-4E29-9FE9-61497996A5C7}"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29841" y="457200"/>
            <a:ext cx="2949178" cy="1600200"/>
          </a:xfrm>
        </p:spPr>
        <p:txBody>
          <a:bodyPr anchor="b"/>
          <a:lstStyle>
            <a:lvl1pPr>
              <a:defRPr sz="3200"/>
            </a:lvl1pPr>
          </a:lstStyle>
          <a:p>
            <a:r>
              <a:rPr lang="ro-RO" smtClean="0"/>
              <a:t>Clic pentru editare stil titlu</a:t>
            </a:r>
            <a:endParaRPr lang="en-US"/>
          </a:p>
        </p:txBody>
      </p:sp>
      <p:sp>
        <p:nvSpPr>
          <p:cNvPr id="3" name="Substituent imagin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Substituent dată 4"/>
          <p:cNvSpPr>
            <a:spLocks noGrp="1"/>
          </p:cNvSpPr>
          <p:nvPr>
            <p:ph type="dt" sz="half" idx="10"/>
          </p:nvPr>
        </p:nvSpPr>
        <p:spPr/>
        <p:txBody>
          <a:bodyPr/>
          <a:lstStyle/>
          <a:p>
            <a:fld id="{B11BAC19-DFE7-415F-9900-E4C87298A1C2}" type="datetimeFigureOut">
              <a:rPr lang="en-US" smtClean="0"/>
              <a:pPr/>
              <a:t>7/6/2015</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D63AE019-7434-4FB7-846F-13A77AFA4EE4}" type="slidenum">
              <a:rPr lang="en-US" smtClean="0"/>
              <a:pPr/>
              <a:t>‹N°›</a:t>
            </a:fld>
            <a:endParaRPr lang="en-US"/>
          </a:p>
        </p:txBody>
      </p:sp>
    </p:spTree>
    <p:extLst>
      <p:ext uri="{BB962C8B-B14F-4D97-AF65-F5344CB8AC3E}">
        <p14:creationId xmlns:p14="http://schemas.microsoft.com/office/powerpoint/2010/main" xmlns="" val="1426229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en-US"/>
          </a:p>
        </p:txBody>
      </p:sp>
      <p:sp>
        <p:nvSpPr>
          <p:cNvPr id="3" name="Substituent text vertical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B11BAC19-DFE7-415F-9900-E4C87298A1C2}" type="datetimeFigureOut">
              <a:rPr lang="en-US" smtClean="0"/>
              <a:pPr/>
              <a:t>7/6/2015</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D63AE019-7434-4FB7-846F-13A77AFA4EE4}" type="slidenum">
              <a:rPr lang="en-US" smtClean="0"/>
              <a:pPr/>
              <a:t>‹N°›</a:t>
            </a:fld>
            <a:endParaRPr lang="en-US"/>
          </a:p>
        </p:txBody>
      </p:sp>
    </p:spTree>
    <p:extLst>
      <p:ext uri="{BB962C8B-B14F-4D97-AF65-F5344CB8AC3E}">
        <p14:creationId xmlns:p14="http://schemas.microsoft.com/office/powerpoint/2010/main" xmlns="" val="2361509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543675" y="365125"/>
            <a:ext cx="1971675" cy="5811838"/>
          </a:xfrm>
        </p:spPr>
        <p:txBody>
          <a:bodyPr vert="eaVert"/>
          <a:lstStyle/>
          <a:p>
            <a:r>
              <a:rPr lang="ro-RO" smtClean="0"/>
              <a:t>Clic pentru editare stil titlu</a:t>
            </a:r>
            <a:endParaRPr lang="en-US"/>
          </a:p>
        </p:txBody>
      </p:sp>
      <p:sp>
        <p:nvSpPr>
          <p:cNvPr id="3" name="Substituent text vertical 2"/>
          <p:cNvSpPr>
            <a:spLocks noGrp="1"/>
          </p:cNvSpPr>
          <p:nvPr>
            <p:ph type="body" orient="vert" idx="1"/>
          </p:nvPr>
        </p:nvSpPr>
        <p:spPr>
          <a:xfrm>
            <a:off x="628650" y="365125"/>
            <a:ext cx="5800725" cy="5811838"/>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B11BAC19-DFE7-415F-9900-E4C87298A1C2}" type="datetimeFigureOut">
              <a:rPr lang="en-US" smtClean="0"/>
              <a:pPr/>
              <a:t>7/6/2015</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D63AE019-7434-4FB7-846F-13A77AFA4EE4}" type="slidenum">
              <a:rPr lang="en-US" smtClean="0"/>
              <a:pPr/>
              <a:t>‹N°›</a:t>
            </a:fld>
            <a:endParaRPr lang="en-US"/>
          </a:p>
        </p:txBody>
      </p:sp>
    </p:spTree>
    <p:extLst>
      <p:ext uri="{BB962C8B-B14F-4D97-AF65-F5344CB8AC3E}">
        <p14:creationId xmlns:p14="http://schemas.microsoft.com/office/powerpoint/2010/main" xmlns="" val="289230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35064BC-9A2C-45EB-B086-B90E612C0C65}" type="datetimeFigureOut">
              <a:rPr lang="fr-FR" smtClean="0"/>
              <a:pPr/>
              <a:t>06/07/2015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517823-6DD0-4E29-9FE9-61497996A5C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35064BC-9A2C-45EB-B086-B90E612C0C65}" type="datetimeFigureOut">
              <a:rPr lang="fr-FR" smtClean="0"/>
              <a:pPr/>
              <a:t>06/07/2015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517823-6DD0-4E29-9FE9-61497996A5C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35064BC-9A2C-45EB-B086-B90E612C0C65}" type="datetimeFigureOut">
              <a:rPr lang="fr-FR" smtClean="0"/>
              <a:pPr/>
              <a:t>06/07/2015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A517823-6DD0-4E29-9FE9-61497996A5C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35064BC-9A2C-45EB-B086-B90E612C0C65}" type="datetimeFigureOut">
              <a:rPr lang="fr-FR" smtClean="0"/>
              <a:pPr/>
              <a:t>06/07/2015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A517823-6DD0-4E29-9FE9-61497996A5C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35064BC-9A2C-45EB-B086-B90E612C0C65}" type="datetimeFigureOut">
              <a:rPr lang="fr-FR" smtClean="0"/>
              <a:pPr/>
              <a:t>06/07/2015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517823-6DD0-4E29-9FE9-61497996A5C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35064BC-9A2C-45EB-B086-B90E612C0C65}" type="datetimeFigureOut">
              <a:rPr lang="fr-FR" smtClean="0"/>
              <a:pPr/>
              <a:t>06/07/2015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517823-6DD0-4E29-9FE9-61497996A5C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35064BC-9A2C-45EB-B086-B90E612C0C65}" type="datetimeFigureOut">
              <a:rPr lang="fr-FR" smtClean="0"/>
              <a:pPr/>
              <a:t>06/07/2015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517823-6DD0-4E29-9FE9-61497996A5C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064BC-9A2C-45EB-B086-B90E612C0C65}" type="datetimeFigureOut">
              <a:rPr lang="fr-FR" smtClean="0"/>
              <a:pPr/>
              <a:t>06/07/2015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17823-6DD0-4E29-9FE9-61497996A5C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smtClean="0"/>
              <a:t>Clic pentru editare stil titlu</a:t>
            </a:r>
            <a:endParaRPr lang="en-US"/>
          </a:p>
        </p:txBody>
      </p:sp>
      <p:sp>
        <p:nvSpPr>
          <p:cNvPr id="3" name="Substituent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BAC19-DFE7-415F-9900-E4C87298A1C2}" type="datetimeFigureOut">
              <a:rPr lang="en-US" smtClean="0"/>
              <a:pPr/>
              <a:t>7/6/2015</a:t>
            </a:fld>
            <a:endParaRPr lang="en-US"/>
          </a:p>
        </p:txBody>
      </p:sp>
      <p:sp>
        <p:nvSpPr>
          <p:cNvPr id="5" name="Substituent subsol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AE019-7434-4FB7-846F-13A77AFA4EE4}" type="slidenum">
              <a:rPr lang="en-US" smtClean="0"/>
              <a:pPr/>
              <a:t>‹N°›</a:t>
            </a:fld>
            <a:endParaRPr lang="en-US"/>
          </a:p>
        </p:txBody>
      </p:sp>
    </p:spTree>
    <p:extLst>
      <p:ext uri="{BB962C8B-B14F-4D97-AF65-F5344CB8AC3E}">
        <p14:creationId xmlns:p14="http://schemas.microsoft.com/office/powerpoint/2010/main" xmlns="" val="4210986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William\Desktop\hymne%20mp3.mp3"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ideo" Target="file:///C:\Users\William\Desktop\MONTAGES\LUXEMBOURG\Albert%20NERINI%20pr&#228;sentiert%20VENANT%20AREND%20%20K&#228;ttche,K&#228;ttche%20lux.Lied.av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pload.wikimedia.org/wikipedia/commons/0/03/Flag_of_Italy.sv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William\Desktop\MONTAGES\ITALIE\musiques%20et%20ballades.mp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upload.wikimedia.org/wikipedia/commons/1/12/Flag_of_Poland.sv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ideo" Target="file:///C:\Users\William\Desktop\MONTAGES\POLOGNE\Mazowsze1.wm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upload.wikimedia.org/wikipedia/commons/c/c3/Flag_of_France.svg" TargetMode="External"/><Relationship Id="rId2" Type="http://schemas.openxmlformats.org/officeDocument/2006/relationships/slideLayout" Target="../slideLayouts/slideLayout7.xml"/><Relationship Id="rId1" Type="http://schemas.openxmlformats.org/officeDocument/2006/relationships/audio" Target="file:///C:\Users\William\Desktop\hymne%20mp3.mp3"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www.linternaute.com/ville/valenciennes/ville-5960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William\Desktop\Ban_bourguignon.mp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file:///C:\Users\William\Desktop\La_Bourguignonne.mp4" TargetMode="Externa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William\Desktop\MONTAGES\ROUMANIE\Les%20danses\sirba%20moldoveneasca.mp4"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William\Desktop\MONTAGES\ROUMANIE\Les%20danses\0_Ciuleandra.mp4"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William\Desktop\MONTAGES\ROUMANIE\Les%20danses\0_Brasoveanca.mp4"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William\Desktop\MONTAGES\ROUMANIE\Les%20danses\0_perinita%20nunta%20Teo&amp;Dani.mp4"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William\Desktop\MONTAGES\ROUMANIE\La%20chanson\Colinde%20de%20Craciun%20-Madrigal%20Bucharest%20Choir%20-%20%20Here%20come%20the%20Carol%20Singers%20%20by%20Tiberiu%20Brediceanu.mp4"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William\Desktop\MONTAGES\ROUMANIE\La%20chanson\0_ss4.mp4"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William\Desktop\MONTAGES\ROUMANIE\La%20chanson\Sorcova.mp4"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William\Desktop\MONTAGES\ROUMANIE\La%20chanson\0_ss4%20(2).mp4"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alpha val="16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8" name="Image 7" descr="C:\Users\Dagmara\Desktop\logo_projekt_comenius-1.jpg"/>
          <p:cNvPicPr/>
          <p:nvPr/>
        </p:nvPicPr>
        <p:blipFill>
          <a:blip r:embed="rId3" cstate="print"/>
          <a:srcRect/>
          <a:stretch>
            <a:fillRect/>
          </a:stretch>
        </p:blipFill>
        <p:spPr bwMode="auto">
          <a:xfrm>
            <a:off x="1071538" y="214290"/>
            <a:ext cx="1456777" cy="1500198"/>
          </a:xfrm>
          <a:prstGeom prst="rect">
            <a:avLst/>
          </a:prstGeom>
          <a:noFill/>
          <a:ln w="9525">
            <a:noFill/>
            <a:miter lim="800000"/>
            <a:headEnd/>
            <a:tailEnd/>
          </a:ln>
        </p:spPr>
      </p:pic>
      <p:sp>
        <p:nvSpPr>
          <p:cNvPr id="2" name="Titre 1"/>
          <p:cNvSpPr>
            <a:spLocks noGrp="1"/>
          </p:cNvSpPr>
          <p:nvPr>
            <p:ph type="ctrTitle"/>
          </p:nvPr>
        </p:nvSpPr>
        <p:spPr>
          <a:xfrm>
            <a:off x="500034" y="2143116"/>
            <a:ext cx="7851648" cy="985846"/>
          </a:xfrm>
        </p:spPr>
        <p:txBody>
          <a:bodyPr/>
          <a:lstStyle/>
          <a:p>
            <a:r>
              <a:rPr lang="fr-FR" dirty="0" smtClean="0"/>
              <a:t>COMENIUS 2013/2015</a:t>
            </a:r>
            <a:endParaRPr lang="fr-FR" dirty="0"/>
          </a:p>
        </p:txBody>
      </p:sp>
      <p:sp>
        <p:nvSpPr>
          <p:cNvPr id="3" name="Sous-titre 2"/>
          <p:cNvSpPr>
            <a:spLocks noGrp="1"/>
          </p:cNvSpPr>
          <p:nvPr>
            <p:ph type="subTitle" idx="1"/>
          </p:nvPr>
        </p:nvSpPr>
        <p:spPr>
          <a:xfrm>
            <a:off x="571472" y="4714884"/>
            <a:ext cx="7854696" cy="500066"/>
          </a:xfrm>
        </p:spPr>
        <p:txBody>
          <a:bodyPr>
            <a:noAutofit/>
          </a:bodyPr>
          <a:lstStyle/>
          <a:p>
            <a:r>
              <a:rPr lang="fr-FR" sz="4800" dirty="0" smtClean="0">
                <a:solidFill>
                  <a:schemeClr val="tx1"/>
                </a:solidFill>
              </a:rPr>
              <a:t>PATRIMOINE ET IDENTITE</a:t>
            </a:r>
            <a:endParaRPr lang="fr-FR" sz="4800" dirty="0">
              <a:solidFill>
                <a:schemeClr val="tx1"/>
              </a:solidFill>
            </a:endParaRPr>
          </a:p>
        </p:txBody>
      </p:sp>
      <p:pic>
        <p:nvPicPr>
          <p:cNvPr id="1026" name="Picture 2" descr="C:\Users\William\Desktop\comenius\logo\Logo CE France.jpg"/>
          <p:cNvPicPr>
            <a:picLocks noChangeAspect="1" noChangeArrowheads="1"/>
          </p:cNvPicPr>
          <p:nvPr/>
        </p:nvPicPr>
        <p:blipFill>
          <a:blip r:embed="rId4"/>
          <a:srcRect/>
          <a:stretch>
            <a:fillRect/>
          </a:stretch>
        </p:blipFill>
        <p:spPr bwMode="auto">
          <a:xfrm>
            <a:off x="4357686" y="500042"/>
            <a:ext cx="3643339" cy="816498"/>
          </a:xfrm>
          <a:prstGeom prst="rect">
            <a:avLst/>
          </a:prstGeom>
          <a:noFill/>
        </p:spPr>
      </p:pic>
      <p:sp>
        <p:nvSpPr>
          <p:cNvPr id="10" name="ZoneTexte 9"/>
          <p:cNvSpPr txBox="1"/>
          <p:nvPr/>
        </p:nvSpPr>
        <p:spPr>
          <a:xfrm>
            <a:off x="785786" y="3500438"/>
            <a:ext cx="7658807" cy="1077218"/>
          </a:xfrm>
          <a:prstGeom prst="rect">
            <a:avLst/>
          </a:prstGeom>
          <a:noFill/>
        </p:spPr>
        <p:txBody>
          <a:bodyPr wrap="square" rtlCol="0">
            <a:spAutoFit/>
          </a:bodyPr>
          <a:lstStyle/>
          <a:p>
            <a:pPr algn="ctr"/>
            <a:r>
              <a:rPr lang="fr-FR" sz="3200" dirty="0" smtClean="0"/>
              <a:t>LES DANSES ET LES MUSIQUES TRADITIONNELLES</a:t>
            </a:r>
          </a:p>
        </p:txBody>
      </p:sp>
      <p:pic>
        <p:nvPicPr>
          <p:cNvPr id="7" name="hymne mp3.mp3">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 showWhenStopped="0">
                <p:cTn id="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lbert NERINI präsentiert VENANT AREND  Kättche,Kättche lux.Lied.avi">
            <a:hlinkClick r:id="" action="ppaction://media"/>
          </p:cNvPr>
          <p:cNvPicPr>
            <a:picLocks noRot="1" noChangeAspect="1"/>
          </p:cNvPicPr>
          <p:nvPr>
            <a:videoFile r:link="rId1"/>
          </p:nvPr>
        </p:nvPicPr>
        <p:blipFill>
          <a:blip r:embed="rId3"/>
          <a:stretch>
            <a:fillRect/>
          </a:stretch>
        </p:blipFill>
        <p:spPr>
          <a:xfrm>
            <a:off x="0" y="714356"/>
            <a:ext cx="9271023" cy="5214950"/>
          </a:xfrm>
          <a:prstGeom prst="rect">
            <a:avLst/>
          </a:prstGeom>
        </p:spPr>
      </p:pic>
      <p:sp>
        <p:nvSpPr>
          <p:cNvPr id="5" name="ZoneTexte 4"/>
          <p:cNvSpPr txBox="1"/>
          <p:nvPr/>
        </p:nvSpPr>
        <p:spPr>
          <a:xfrm>
            <a:off x="1214414" y="6072206"/>
            <a:ext cx="6786610" cy="369332"/>
          </a:xfrm>
          <a:prstGeom prst="rect">
            <a:avLst/>
          </a:prstGeom>
          <a:noFill/>
        </p:spPr>
        <p:txBody>
          <a:bodyPr wrap="square" rtlCol="0">
            <a:spAutoFit/>
          </a:bodyPr>
          <a:lstStyle/>
          <a:p>
            <a:r>
              <a:rPr lang="de-DE" dirty="0" smtClean="0"/>
              <a:t>Albert NERINI präsentiert VENANT AREND &lt;KÄTTCHE </a:t>
            </a:r>
            <a:r>
              <a:rPr lang="de-DE" dirty="0" err="1" smtClean="0"/>
              <a:t>KÄTTCHE</a:t>
            </a:r>
            <a:r>
              <a:rPr lang="de-DE" dirty="0" smtClean="0"/>
              <a:t>&gt;</a:t>
            </a:r>
            <a:endParaRPr lang="fr-FR" dirty="0"/>
          </a:p>
        </p:txBody>
      </p:sp>
      <p:sp>
        <p:nvSpPr>
          <p:cNvPr id="6" name="ZoneTexte 5"/>
          <p:cNvSpPr txBox="1"/>
          <p:nvPr/>
        </p:nvSpPr>
        <p:spPr>
          <a:xfrm>
            <a:off x="928662" y="0"/>
            <a:ext cx="7500958" cy="523220"/>
          </a:xfrm>
          <a:prstGeom prst="rect">
            <a:avLst/>
          </a:prstGeom>
          <a:noFill/>
        </p:spPr>
        <p:txBody>
          <a:bodyPr wrap="square" rtlCol="0">
            <a:spAutoFit/>
          </a:bodyPr>
          <a:lstStyle/>
          <a:p>
            <a:pPr algn="ctr"/>
            <a:r>
              <a:rPr lang="fr-FR" sz="2800" dirty="0" smtClean="0"/>
              <a:t>Musique traditionnelle Luxembourgeoise</a:t>
            </a:r>
            <a:endParaRPr lang="fr-FR" sz="2800" dirty="0"/>
          </a:p>
        </p:txBody>
      </p:sp>
    </p:spTree>
  </p:cSld>
  <p:clrMapOvr>
    <a:masterClrMapping/>
  </p:clrMapOvr>
  <p:transition advTm="20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5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File:Flag of Italy.svg">
            <a:hlinkClick r:id="rId2"/>
          </p:cNvPr>
          <p:cNvPicPr>
            <a:picLocks noChangeAspect="1" noChangeArrowheads="1"/>
          </p:cNvPicPr>
          <p:nvPr/>
        </p:nvPicPr>
        <p:blipFill>
          <a:blip r:embed="rId3"/>
          <a:srcRect/>
          <a:stretch>
            <a:fillRect/>
          </a:stretch>
        </p:blipFill>
        <p:spPr bwMode="auto">
          <a:xfrm>
            <a:off x="1357290" y="214290"/>
            <a:ext cx="6433440" cy="4286280"/>
          </a:xfrm>
          <a:prstGeom prst="rect">
            <a:avLst/>
          </a:prstGeom>
          <a:noFill/>
        </p:spPr>
      </p:pic>
      <p:sp>
        <p:nvSpPr>
          <p:cNvPr id="4" name="Rectangle 3"/>
          <p:cNvSpPr/>
          <p:nvPr/>
        </p:nvSpPr>
        <p:spPr>
          <a:xfrm>
            <a:off x="1142976" y="4786322"/>
            <a:ext cx="7072362" cy="461665"/>
          </a:xfrm>
          <a:prstGeom prst="rect">
            <a:avLst/>
          </a:prstGeom>
        </p:spPr>
        <p:txBody>
          <a:bodyPr wrap="square">
            <a:spAutoFit/>
          </a:bodyPr>
          <a:lstStyle/>
          <a:p>
            <a:pPr algn="ctr"/>
            <a:r>
              <a:rPr lang="it-IT" sz="2400" b="1" dirty="0" smtClean="0"/>
              <a:t>Liceo Statale"San Benedetto“ - Conversano – Italie</a:t>
            </a:r>
          </a:p>
        </p:txBody>
      </p:sp>
    </p:spTree>
  </p:cSld>
  <p:clrMapOvr>
    <a:masterClrMapping/>
  </p:clrMapOvr>
  <p:transition advTm="3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usiques et ballades.mp4">
            <a:hlinkClick r:id="" action="ppaction://media"/>
          </p:cNvPr>
          <p:cNvPicPr>
            <a:picLocks noRot="1" noChangeAspect="1"/>
          </p:cNvPicPr>
          <p:nvPr>
            <a:videoFile r:link="rId1"/>
          </p:nvPr>
        </p:nvPicPr>
        <p:blipFill>
          <a:blip r:embed="rId3"/>
          <a:stretch>
            <a:fillRect/>
          </a:stretch>
        </p:blipFill>
        <p:spPr>
          <a:xfrm>
            <a:off x="1000100" y="285728"/>
            <a:ext cx="7239018" cy="5429264"/>
          </a:xfrm>
          <a:prstGeom prst="rect">
            <a:avLst/>
          </a:prstGeom>
        </p:spPr>
      </p:pic>
    </p:spTree>
  </p:cSld>
  <p:clrMapOvr>
    <a:masterClrMapping/>
  </p:clrMapOvr>
  <p:transition advTm="3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File:Flag of Poland.svg">
            <a:hlinkClick r:id="rId2"/>
          </p:cNvPr>
          <p:cNvPicPr>
            <a:picLocks noChangeAspect="1" noChangeArrowheads="1"/>
          </p:cNvPicPr>
          <p:nvPr/>
        </p:nvPicPr>
        <p:blipFill>
          <a:blip r:embed="rId3"/>
          <a:srcRect/>
          <a:stretch>
            <a:fillRect/>
          </a:stretch>
        </p:blipFill>
        <p:spPr bwMode="auto">
          <a:xfrm>
            <a:off x="1214414" y="214290"/>
            <a:ext cx="6977058" cy="4360661"/>
          </a:xfrm>
          <a:prstGeom prst="rect">
            <a:avLst/>
          </a:prstGeom>
          <a:noFill/>
        </p:spPr>
      </p:pic>
      <p:sp>
        <p:nvSpPr>
          <p:cNvPr id="4" name="Rectangle 3"/>
          <p:cNvSpPr/>
          <p:nvPr/>
        </p:nvSpPr>
        <p:spPr>
          <a:xfrm>
            <a:off x="642910" y="5072074"/>
            <a:ext cx="8072494" cy="400110"/>
          </a:xfrm>
          <a:prstGeom prst="rect">
            <a:avLst/>
          </a:prstGeom>
        </p:spPr>
        <p:txBody>
          <a:bodyPr wrap="square">
            <a:spAutoFit/>
          </a:bodyPr>
          <a:lstStyle/>
          <a:p>
            <a:pPr algn="ctr"/>
            <a:r>
              <a:rPr lang="pl-PL" sz="2000" b="1" dirty="0" smtClean="0"/>
              <a:t>Zespół Szkół Centrum Edukacji</a:t>
            </a:r>
            <a:r>
              <a:rPr lang="fr-FR" sz="2000" b="1" dirty="0" smtClean="0"/>
              <a:t> </a:t>
            </a:r>
            <a:r>
              <a:rPr lang="pl-PL" sz="2000" b="1" dirty="0" smtClean="0"/>
              <a:t>Ignacego</a:t>
            </a:r>
            <a:r>
              <a:rPr lang="fr-FR" sz="2000" b="1" dirty="0" smtClean="0"/>
              <a:t> </a:t>
            </a:r>
            <a:r>
              <a:rPr lang="pl-PL" sz="2000" b="1" dirty="0" smtClean="0"/>
              <a:t>Łukasiewicza</a:t>
            </a:r>
            <a:r>
              <a:rPr lang="fr-FR" sz="2000" b="1" dirty="0" smtClean="0"/>
              <a:t> – Plock – Pologne</a:t>
            </a:r>
          </a:p>
        </p:txBody>
      </p:sp>
    </p:spTree>
  </p:cSld>
  <p:clrMapOvr>
    <a:masterClrMapping/>
  </p:clrMapOvr>
  <p:transition advTm="3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zowsze1.wmv">
            <a:hlinkClick r:id="" action="ppaction://media"/>
          </p:cNvPr>
          <p:cNvPicPr>
            <a:picLocks noRot="1" noChangeAspect="1"/>
          </p:cNvPicPr>
          <p:nvPr>
            <a:videoFile r:link="rId1"/>
          </p:nvPr>
        </p:nvPicPr>
        <p:blipFill>
          <a:blip r:embed="rId3"/>
          <a:stretch>
            <a:fillRect/>
          </a:stretch>
        </p:blipFill>
        <p:spPr>
          <a:xfrm>
            <a:off x="571472" y="214290"/>
            <a:ext cx="8001024" cy="6000768"/>
          </a:xfrm>
          <a:prstGeom prst="rect">
            <a:avLst/>
          </a:prstGeom>
        </p:spPr>
      </p:pic>
    </p:spTree>
  </p:cSld>
  <p:clrMapOvr>
    <a:masterClrMapping/>
  </p:clrMapOvr>
  <p:transition advTm="17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0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File:Flag of France.svg">
            <a:hlinkClick r:id="rId3"/>
          </p:cNvPr>
          <p:cNvPicPr>
            <a:picLocks noChangeAspect="1" noChangeArrowheads="1"/>
          </p:cNvPicPr>
          <p:nvPr/>
        </p:nvPicPr>
        <p:blipFill>
          <a:blip r:embed="rId4"/>
          <a:srcRect/>
          <a:stretch>
            <a:fillRect/>
          </a:stretch>
        </p:blipFill>
        <p:spPr bwMode="auto">
          <a:xfrm>
            <a:off x="1357290" y="357166"/>
            <a:ext cx="6691306" cy="4458084"/>
          </a:xfrm>
          <a:prstGeom prst="rect">
            <a:avLst/>
          </a:prstGeom>
          <a:noFill/>
        </p:spPr>
      </p:pic>
      <p:sp>
        <p:nvSpPr>
          <p:cNvPr id="4" name="Rectangle 3"/>
          <p:cNvSpPr/>
          <p:nvPr/>
        </p:nvSpPr>
        <p:spPr>
          <a:xfrm>
            <a:off x="285720" y="5572140"/>
            <a:ext cx="8429684" cy="461665"/>
          </a:xfrm>
          <a:prstGeom prst="rect">
            <a:avLst/>
          </a:prstGeom>
        </p:spPr>
        <p:txBody>
          <a:bodyPr wrap="square">
            <a:spAutoFit/>
          </a:bodyPr>
          <a:lstStyle/>
          <a:p>
            <a:pPr algn="ctr"/>
            <a:r>
              <a:rPr lang="fr-FR" sz="2400" b="1" dirty="0" smtClean="0"/>
              <a:t>Maison Familiale Rurale – </a:t>
            </a:r>
            <a:r>
              <a:rPr lang="fr-FR" sz="2400" b="1" dirty="0" err="1" smtClean="0"/>
              <a:t>Agencourt</a:t>
            </a:r>
            <a:r>
              <a:rPr lang="fr-FR" sz="2400" b="1" dirty="0" smtClean="0"/>
              <a:t> – France</a:t>
            </a:r>
          </a:p>
        </p:txBody>
      </p:sp>
      <p:pic>
        <p:nvPicPr>
          <p:cNvPr id="5" name="hymne mp3.mp3">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1"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fr-FR" smtClean="0"/>
          </a:p>
        </p:txBody>
      </p:sp>
      <p:pic>
        <p:nvPicPr>
          <p:cNvPr id="2051" name="Picture 7" descr="e3f0bc4d23d0419aa2b861d50cc09ff7b5f8ccf5"/>
          <p:cNvPicPr>
            <a:picLocks noChangeAspect="1" noChangeArrowheads="1"/>
          </p:cNvPicPr>
          <p:nvPr/>
        </p:nvPicPr>
        <p:blipFill>
          <a:blip r:embed="rId2"/>
          <a:srcRect/>
          <a:stretch>
            <a:fillRect/>
          </a:stretch>
        </p:blipFill>
        <p:spPr bwMode="auto">
          <a:xfrm>
            <a:off x="0" y="-315913"/>
            <a:ext cx="9144000" cy="8712201"/>
          </a:xfrm>
          <a:prstGeom prst="rect">
            <a:avLst/>
          </a:prstGeom>
          <a:noFill/>
          <a:ln w="9525">
            <a:noFill/>
            <a:miter lim="800000"/>
            <a:headEnd/>
            <a:tailEnd/>
          </a:ln>
        </p:spPr>
      </p:pic>
      <p:sp>
        <p:nvSpPr>
          <p:cNvPr id="4" name="Rectangle 3"/>
          <p:cNvSpPr/>
          <p:nvPr/>
        </p:nvSpPr>
        <p:spPr>
          <a:xfrm>
            <a:off x="611560" y="5934670"/>
            <a:ext cx="5036352" cy="9233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fr-F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 Bourgogne</a:t>
            </a:r>
          </a:p>
        </p:txBody>
      </p:sp>
    </p:spTree>
  </p:cSld>
  <p:clrMapOvr>
    <a:masterClrMapping/>
  </p:clrMapOvr>
  <p:transition advTm="3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jus-raisin-bio-antioxydant-puissant-naturel-pepin-huile-sec-cure-feuille-pain-vin-peau-cholesterol-vigne-29"/>
          <p:cNvPicPr>
            <a:picLocks noChangeAspect="1" noChangeArrowheads="1"/>
          </p:cNvPicPr>
          <p:nvPr/>
        </p:nvPicPr>
        <p:blipFill>
          <a:blip r:embed="rId2"/>
          <a:srcRect/>
          <a:stretch>
            <a:fillRect/>
          </a:stretch>
        </p:blipFill>
        <p:spPr bwMode="auto">
          <a:xfrm>
            <a:off x="0" y="-1900238"/>
            <a:ext cx="9183688" cy="8758238"/>
          </a:xfrm>
          <a:prstGeom prst="rect">
            <a:avLst/>
          </a:prstGeom>
          <a:solidFill>
            <a:srgbClr val="FF6600"/>
          </a:solidFill>
          <a:ln w="9525">
            <a:noFill/>
            <a:miter lim="800000"/>
            <a:headEnd/>
            <a:tailEnd/>
          </a:ln>
        </p:spPr>
      </p:pic>
      <p:sp>
        <p:nvSpPr>
          <p:cNvPr id="3075" name="Titre 1"/>
          <p:cNvSpPr>
            <a:spLocks noGrp="1"/>
          </p:cNvSpPr>
          <p:nvPr>
            <p:ph type="title"/>
          </p:nvPr>
        </p:nvSpPr>
        <p:spPr>
          <a:xfrm>
            <a:off x="539750" y="549275"/>
            <a:ext cx="8229600" cy="1143000"/>
          </a:xfrm>
        </p:spPr>
        <p:txBody>
          <a:bodyPr/>
          <a:lstStyle/>
          <a:p>
            <a:endParaRPr lang="fr-FR" smtClean="0"/>
          </a:p>
        </p:txBody>
      </p:sp>
      <p:pic>
        <p:nvPicPr>
          <p:cNvPr id="4" name="Picture 7" descr="http://www.labourguignonne.com/image_4473.jpg"/>
          <p:cNvPicPr>
            <a:picLocks noGrp="1" noChangeAspect="1" noChangeArrowheads="1"/>
          </p:cNvPicPr>
          <p:nvPr>
            <p:ph idx="1"/>
          </p:nvPr>
        </p:nvPicPr>
        <p:blipFill>
          <a:blip r:embed="rId3" cstate="print"/>
          <a:srcRect/>
          <a:stretch>
            <a:fillRect/>
          </a:stretch>
        </p:blipFill>
        <p:spPr>
          <a:xfrm>
            <a:off x="539552" y="2060848"/>
            <a:ext cx="8420658" cy="3379466"/>
          </a:xfrm>
          <a:effectLst>
            <a:softEdge rad="112500"/>
          </a:effectLst>
        </p:spPr>
      </p:pic>
      <p:sp>
        <p:nvSpPr>
          <p:cNvPr id="6" name="Rectangle 2"/>
          <p:cNvSpPr txBox="1">
            <a:spLocks noChangeArrowheads="1"/>
          </p:cNvSpPr>
          <p:nvPr/>
        </p:nvSpPr>
        <p:spPr bwMode="auto">
          <a:xfrm>
            <a:off x="539750" y="620713"/>
            <a:ext cx="8229600" cy="1143000"/>
          </a:xfrm>
          <a:prstGeom prst="rect">
            <a:avLst/>
          </a:prstGeom>
          <a:solidFill>
            <a:schemeClr val="accent2"/>
          </a:solidFill>
          <a:ln w="9525">
            <a:noFill/>
            <a:miter lim="800000"/>
            <a:headEnd/>
            <a:tailEnd/>
          </a:ln>
        </p:spPr>
        <p:txBody>
          <a:bodyPr anchor="ctr"/>
          <a:lstStyle/>
          <a:p>
            <a:pPr>
              <a:defRPr/>
            </a:pPr>
            <a:r>
              <a:rPr lang="fr-FR" kern="0" dirty="0">
                <a:solidFill>
                  <a:srgbClr val="FFFF00"/>
                </a:solidFill>
                <a:latin typeface="+mj-lt"/>
                <a:ea typeface="+mj-ea"/>
                <a:cs typeface="+mj-cs"/>
              </a:rPr>
              <a:t>Nos costumes traditionnels</a:t>
            </a:r>
          </a:p>
        </p:txBody>
      </p:sp>
    </p:spTree>
  </p:cSld>
  <p:clrMapOvr>
    <a:masterClrMapping/>
  </p:clrMapOvr>
  <p:transition advTm="3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jus-raisin-bio-antioxydant-puissant-naturel-pepin-huile-sec-cure-feuille-pain-vin-peau-cholesterol-vigne-29"/>
          <p:cNvPicPr>
            <a:picLocks noChangeAspect="1" noChangeArrowheads="1"/>
          </p:cNvPicPr>
          <p:nvPr/>
        </p:nvPicPr>
        <p:blipFill>
          <a:blip r:embed="rId2"/>
          <a:srcRect/>
          <a:stretch>
            <a:fillRect/>
          </a:stretch>
        </p:blipFill>
        <p:spPr bwMode="auto">
          <a:xfrm>
            <a:off x="0" y="-1900238"/>
            <a:ext cx="9183688" cy="8758238"/>
          </a:xfrm>
          <a:prstGeom prst="rect">
            <a:avLst/>
          </a:prstGeom>
          <a:noFill/>
          <a:ln w="9525">
            <a:noFill/>
            <a:miter lim="800000"/>
            <a:headEnd/>
            <a:tailEnd/>
          </a:ln>
        </p:spPr>
      </p:pic>
      <p:sp>
        <p:nvSpPr>
          <p:cNvPr id="4099" name="Rectangle 3"/>
          <p:cNvSpPr>
            <a:spLocks noGrp="1" noChangeArrowheads="1"/>
          </p:cNvSpPr>
          <p:nvPr>
            <p:ph type="body" idx="1"/>
          </p:nvPr>
        </p:nvSpPr>
        <p:spPr/>
        <p:txBody>
          <a:bodyPr/>
          <a:lstStyle/>
          <a:p>
            <a:pPr eaLnBrk="1" hangingPunct="1"/>
            <a:endParaRPr lang="fr-FR" smtClean="0"/>
          </a:p>
          <a:p>
            <a:pPr eaLnBrk="1" hangingPunct="1"/>
            <a:endParaRPr lang="fr-FR" smtClean="0"/>
          </a:p>
        </p:txBody>
      </p:sp>
      <p:pic>
        <p:nvPicPr>
          <p:cNvPr id="3079" name="Picture 7" descr="k"/>
          <p:cNvPicPr>
            <a:picLocks noChangeAspect="1" noChangeArrowheads="1"/>
          </p:cNvPicPr>
          <p:nvPr/>
        </p:nvPicPr>
        <p:blipFill>
          <a:blip r:embed="rId3" cstate="print"/>
          <a:srcRect/>
          <a:stretch>
            <a:fillRect/>
          </a:stretch>
        </p:blipFill>
        <p:spPr bwMode="auto">
          <a:xfrm>
            <a:off x="611560" y="2348880"/>
            <a:ext cx="3498850" cy="3600450"/>
          </a:xfrm>
          <a:prstGeom prst="rect">
            <a:avLst/>
          </a:prstGeom>
          <a:ln>
            <a:noFill/>
          </a:ln>
          <a:effectLst>
            <a:softEdge rad="112500"/>
          </a:effectLst>
        </p:spPr>
      </p:pic>
      <p:sp>
        <p:nvSpPr>
          <p:cNvPr id="3078" name="Text Box 8"/>
          <p:cNvSpPr txBox="1">
            <a:spLocks noChangeArrowheads="1"/>
          </p:cNvSpPr>
          <p:nvPr/>
        </p:nvSpPr>
        <p:spPr bwMode="auto">
          <a:xfrm>
            <a:off x="4427538" y="2420938"/>
            <a:ext cx="3744912" cy="3560762"/>
          </a:xfrm>
          <a:prstGeom prst="rect">
            <a:avLst/>
          </a:prstGeom>
          <a:solidFill>
            <a:schemeClr val="accent1"/>
          </a:solidFill>
          <a:ln w="9525" algn="ctr">
            <a:noFill/>
            <a:miter lim="800000"/>
            <a:headEnd/>
            <a:tailEnd/>
          </a:ln>
        </p:spPr>
        <p:txBody>
          <a:bodyPr>
            <a:spAutoFit/>
          </a:bodyPr>
          <a:lstStyle/>
          <a:p>
            <a:pPr>
              <a:spcBef>
                <a:spcPct val="50000"/>
              </a:spcBef>
            </a:pPr>
            <a:r>
              <a:rPr lang="fr-FR" sz="2400" b="1" dirty="0"/>
              <a:t>Terroir de Bourgogne:</a:t>
            </a:r>
          </a:p>
          <a:p>
            <a:pPr>
              <a:spcBef>
                <a:spcPct val="50000"/>
              </a:spcBef>
            </a:pPr>
            <a:r>
              <a:rPr lang="fr-FR" sz="2400" b="1" dirty="0"/>
              <a:t> </a:t>
            </a:r>
            <a:r>
              <a:rPr lang="fr-FR" sz="2400" dirty="0"/>
              <a:t>costume de </a:t>
            </a:r>
            <a:r>
              <a:rPr lang="fr-FR" sz="2400" dirty="0" err="1"/>
              <a:t>layotte</a:t>
            </a:r>
            <a:r>
              <a:rPr lang="fr-FR" sz="2400" dirty="0"/>
              <a:t>, coiffe capeline, jupe rayée pour elle. Feutre de couleur avec large ruban, courte veste spencer, large ceinture de flanelle, culotte de drap et guêtres marron pour lui. </a:t>
            </a:r>
          </a:p>
        </p:txBody>
      </p:sp>
      <p:sp>
        <p:nvSpPr>
          <p:cNvPr id="4102" name="Titre 6"/>
          <p:cNvSpPr>
            <a:spLocks noGrp="1"/>
          </p:cNvSpPr>
          <p:nvPr>
            <p:ph type="title"/>
          </p:nvPr>
        </p:nvSpPr>
        <p:spPr/>
        <p:txBody>
          <a:bodyPr/>
          <a:lstStyle/>
          <a:p>
            <a:endParaRPr lang="fr-FR" smtClean="0"/>
          </a:p>
        </p:txBody>
      </p:sp>
    </p:spTree>
  </p:cSld>
  <p:clrMapOvr>
    <a:masterClrMapping/>
  </p:clrMapOvr>
  <p:transition advTm="3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jus-raisin-bio-antioxydant-puissant-naturel-pepin-huile-sec-cure-feuille-pain-vin-peau-cholesterol-vigne-29"/>
          <p:cNvPicPr>
            <a:picLocks noChangeAspect="1" noChangeArrowheads="1"/>
          </p:cNvPicPr>
          <p:nvPr/>
        </p:nvPicPr>
        <p:blipFill>
          <a:blip r:embed="rId2"/>
          <a:srcRect/>
          <a:stretch>
            <a:fillRect/>
          </a:stretch>
        </p:blipFill>
        <p:spPr bwMode="auto">
          <a:xfrm>
            <a:off x="0" y="-1900238"/>
            <a:ext cx="9183688" cy="8758238"/>
          </a:xfrm>
          <a:prstGeom prst="rect">
            <a:avLst/>
          </a:prstGeom>
          <a:solidFill>
            <a:srgbClr val="FF6600"/>
          </a:solidFill>
          <a:ln w="9525">
            <a:noFill/>
            <a:miter lim="800000"/>
            <a:headEnd/>
            <a:tailEnd/>
          </a:ln>
        </p:spPr>
      </p:pic>
      <p:sp>
        <p:nvSpPr>
          <p:cNvPr id="5123" name="Rectangle 2"/>
          <p:cNvSpPr>
            <a:spLocks noGrp="1" noChangeArrowheads="1"/>
          </p:cNvSpPr>
          <p:nvPr>
            <p:ph type="title"/>
          </p:nvPr>
        </p:nvSpPr>
        <p:spPr/>
        <p:txBody>
          <a:bodyPr/>
          <a:lstStyle/>
          <a:p>
            <a:pPr eaLnBrk="1" hangingPunct="1"/>
            <a:r>
              <a:rPr lang="fr-FR" smtClean="0"/>
              <a:t> </a:t>
            </a:r>
          </a:p>
        </p:txBody>
      </p:sp>
      <p:sp>
        <p:nvSpPr>
          <p:cNvPr id="5124" name="Rectangle 3"/>
          <p:cNvSpPr>
            <a:spLocks noGrp="1" noChangeArrowheads="1"/>
          </p:cNvSpPr>
          <p:nvPr>
            <p:ph type="body" idx="1"/>
          </p:nvPr>
        </p:nvSpPr>
        <p:spPr>
          <a:xfrm>
            <a:off x="611188" y="2332038"/>
            <a:ext cx="8229600" cy="4525962"/>
          </a:xfrm>
        </p:spPr>
        <p:txBody>
          <a:bodyPr/>
          <a:lstStyle/>
          <a:p>
            <a:pPr eaLnBrk="1" hangingPunct="1">
              <a:buFontTx/>
              <a:buNone/>
            </a:pPr>
            <a:r>
              <a:rPr lang="fr-FR" smtClean="0"/>
              <a:t> </a:t>
            </a:r>
          </a:p>
        </p:txBody>
      </p:sp>
      <p:pic>
        <p:nvPicPr>
          <p:cNvPr id="2" name="Picture 4" descr="k"/>
          <p:cNvPicPr>
            <a:picLocks noChangeAspect="1" noChangeArrowheads="1"/>
          </p:cNvPicPr>
          <p:nvPr/>
        </p:nvPicPr>
        <p:blipFill>
          <a:blip r:embed="rId3" cstate="print"/>
          <a:srcRect/>
          <a:stretch>
            <a:fillRect/>
          </a:stretch>
        </p:blipFill>
        <p:spPr bwMode="auto">
          <a:xfrm>
            <a:off x="468313" y="476250"/>
            <a:ext cx="3957637" cy="3783013"/>
          </a:xfrm>
          <a:prstGeom prst="rect">
            <a:avLst/>
          </a:prstGeom>
          <a:ln>
            <a:noFill/>
          </a:ln>
          <a:effectLst>
            <a:softEdge rad="112500"/>
          </a:effectLst>
        </p:spPr>
      </p:pic>
      <p:sp>
        <p:nvSpPr>
          <p:cNvPr id="5126" name="Text Box 5"/>
          <p:cNvSpPr txBox="1">
            <a:spLocks noChangeArrowheads="1"/>
          </p:cNvSpPr>
          <p:nvPr/>
        </p:nvSpPr>
        <p:spPr bwMode="auto">
          <a:xfrm>
            <a:off x="4716463" y="333375"/>
            <a:ext cx="4033837" cy="5386388"/>
          </a:xfrm>
          <a:prstGeom prst="rect">
            <a:avLst/>
          </a:prstGeom>
          <a:solidFill>
            <a:schemeClr val="folHlink"/>
          </a:solidFill>
          <a:ln w="9525" algn="ctr">
            <a:noFill/>
            <a:miter lim="800000"/>
            <a:headEnd/>
            <a:tailEnd/>
          </a:ln>
        </p:spPr>
        <p:txBody>
          <a:bodyPr>
            <a:spAutoFit/>
          </a:bodyPr>
          <a:lstStyle/>
          <a:p>
            <a:pPr>
              <a:spcBef>
                <a:spcPct val="50000"/>
              </a:spcBef>
            </a:pPr>
            <a:r>
              <a:rPr lang="fr-FR" sz="2400" b="1">
                <a:solidFill>
                  <a:schemeClr val="tx1"/>
                </a:solidFill>
              </a:rPr>
              <a:t>Pays du Mâconnais: </a:t>
            </a:r>
          </a:p>
          <a:p>
            <a:pPr>
              <a:spcBef>
                <a:spcPct val="50000"/>
              </a:spcBef>
            </a:pPr>
            <a:r>
              <a:rPr lang="fr-FR" sz="2400">
                <a:solidFill>
                  <a:schemeClr val="tx1"/>
                </a:solidFill>
              </a:rPr>
              <a:t>coiffe brelot, longs rubans de soie noire, sous-coiffe en dentelle blanche de </a:t>
            </a:r>
            <a:r>
              <a:rPr lang="fr-FR" sz="2400" u="sng">
                <a:solidFill>
                  <a:schemeClr val="tx1"/>
                </a:solidFill>
                <a:hlinkClick r:id="rId4"/>
              </a:rPr>
              <a:t>Valenciennes</a:t>
            </a:r>
            <a:r>
              <a:rPr lang="fr-FR" sz="2400">
                <a:solidFill>
                  <a:schemeClr val="tx1"/>
                </a:solidFill>
              </a:rPr>
              <a:t>, robe rayée avec galons brodés de paillettes et de fils d'or, tablier à bavette galonné pour elle. Haut de forme avec ruban et lavallière, gilet de velours sur culotte avec guêtres noires, courte veste type spencer pour lui. </a:t>
            </a:r>
            <a:r>
              <a:rPr lang="fr-FR" sz="2400">
                <a:solidFill>
                  <a:schemeClr val="bg1"/>
                </a:solidFill>
              </a:rPr>
              <a:t> </a:t>
            </a:r>
          </a:p>
        </p:txBody>
      </p:sp>
      <p:pic>
        <p:nvPicPr>
          <p:cNvPr id="7" name="Picture 4" descr="k"/>
          <p:cNvPicPr>
            <a:picLocks noChangeAspect="1" noChangeArrowheads="1"/>
          </p:cNvPicPr>
          <p:nvPr/>
        </p:nvPicPr>
        <p:blipFill>
          <a:blip r:embed="rId3" cstate="print"/>
          <a:srcRect/>
          <a:stretch>
            <a:fillRect/>
          </a:stretch>
        </p:blipFill>
        <p:spPr bwMode="auto">
          <a:xfrm>
            <a:off x="539874" y="475531"/>
            <a:ext cx="3957637" cy="3783013"/>
          </a:xfrm>
          <a:prstGeom prst="rect">
            <a:avLst/>
          </a:prstGeom>
          <a:ln>
            <a:noFill/>
          </a:ln>
          <a:effectLst>
            <a:softEdge rad="112500"/>
          </a:effectLst>
        </p:spPr>
      </p:pic>
      <p:sp>
        <p:nvSpPr>
          <p:cNvPr id="8" name="Text Box 5"/>
          <p:cNvSpPr txBox="1">
            <a:spLocks noChangeArrowheads="1"/>
          </p:cNvSpPr>
          <p:nvPr/>
        </p:nvSpPr>
        <p:spPr bwMode="auto">
          <a:xfrm>
            <a:off x="4787900" y="333375"/>
            <a:ext cx="4033838" cy="5386388"/>
          </a:xfrm>
          <a:prstGeom prst="rect">
            <a:avLst/>
          </a:prstGeom>
          <a:solidFill>
            <a:schemeClr val="folHlink"/>
          </a:solidFill>
          <a:ln w="9525" algn="ctr">
            <a:noFill/>
            <a:miter lim="800000"/>
            <a:headEnd/>
            <a:tailEnd/>
          </a:ln>
        </p:spPr>
        <p:txBody>
          <a:bodyPr>
            <a:spAutoFit/>
          </a:bodyPr>
          <a:lstStyle/>
          <a:p>
            <a:pPr>
              <a:spcBef>
                <a:spcPct val="50000"/>
              </a:spcBef>
            </a:pPr>
            <a:r>
              <a:rPr lang="fr-FR" sz="2400" b="1">
                <a:solidFill>
                  <a:schemeClr val="tx1"/>
                </a:solidFill>
              </a:rPr>
              <a:t>Pays du Mâconnais: </a:t>
            </a:r>
          </a:p>
          <a:p>
            <a:pPr>
              <a:spcBef>
                <a:spcPct val="50000"/>
              </a:spcBef>
            </a:pPr>
            <a:r>
              <a:rPr lang="fr-FR" sz="2400">
                <a:solidFill>
                  <a:schemeClr val="tx1"/>
                </a:solidFill>
              </a:rPr>
              <a:t>coiffe brelot, longs rubans de soie noire, sous-coiffe en dentelle blanche de </a:t>
            </a:r>
            <a:r>
              <a:rPr lang="fr-FR" sz="2400" u="sng">
                <a:solidFill>
                  <a:schemeClr val="tx1"/>
                </a:solidFill>
                <a:hlinkClick r:id="rId4"/>
              </a:rPr>
              <a:t>Valenciennes</a:t>
            </a:r>
            <a:r>
              <a:rPr lang="fr-FR" sz="2400">
                <a:solidFill>
                  <a:schemeClr val="tx1"/>
                </a:solidFill>
              </a:rPr>
              <a:t>, robe rayée avec galons brodés de paillettes et de fils d'or, tablier à bavette galonné pour elle. Haut de forme avec ruban et lavallière, gilet de velours sur culotte avec guêtres noires, courte veste type spencer pour lui. </a:t>
            </a:r>
            <a:r>
              <a:rPr lang="fr-FR" sz="2400">
                <a:solidFill>
                  <a:schemeClr val="bg1"/>
                </a:solidFill>
              </a:rPr>
              <a:t> </a:t>
            </a:r>
          </a:p>
        </p:txBody>
      </p:sp>
    </p:spTree>
  </p:cSld>
  <p:clrMapOvr>
    <a:masterClrMapping/>
  </p:clrMapOvr>
  <p:transition advTm="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00042"/>
            <a:ext cx="8229600" cy="857248"/>
          </a:xfrm>
        </p:spPr>
        <p:txBody>
          <a:bodyPr/>
          <a:lstStyle/>
          <a:p>
            <a:r>
              <a:rPr lang="fr-FR" dirty="0" smtClean="0"/>
              <a:t>Les écoles partenaires</a:t>
            </a:r>
            <a:endParaRPr lang="fr-FR" dirty="0"/>
          </a:p>
        </p:txBody>
      </p:sp>
      <p:sp>
        <p:nvSpPr>
          <p:cNvPr id="4" name="ZoneTexte 3"/>
          <p:cNvSpPr txBox="1"/>
          <p:nvPr/>
        </p:nvSpPr>
        <p:spPr>
          <a:xfrm>
            <a:off x="571472" y="1928802"/>
            <a:ext cx="9787006" cy="461665"/>
          </a:xfrm>
          <a:prstGeom prst="rect">
            <a:avLst/>
          </a:prstGeom>
          <a:noFill/>
        </p:spPr>
        <p:txBody>
          <a:bodyPr wrap="square" rtlCol="0">
            <a:spAutoFit/>
          </a:bodyPr>
          <a:lstStyle/>
          <a:p>
            <a:r>
              <a:rPr lang="fr-FR" sz="2400" b="1" dirty="0" smtClean="0"/>
              <a:t>- Deutsch-</a:t>
            </a:r>
            <a:r>
              <a:rPr lang="fr-FR" sz="2400" b="1" dirty="0" err="1" smtClean="0"/>
              <a:t>Luxemburgisches</a:t>
            </a:r>
            <a:r>
              <a:rPr lang="fr-FR" sz="2400" b="1" dirty="0" smtClean="0"/>
              <a:t> Schengen- </a:t>
            </a:r>
            <a:r>
              <a:rPr lang="fr-FR" sz="2400" b="1" dirty="0" err="1" smtClean="0"/>
              <a:t>Lyzeum</a:t>
            </a:r>
            <a:r>
              <a:rPr lang="fr-FR" sz="2400" b="1" dirty="0" smtClean="0"/>
              <a:t>-Perl- Luxembourg</a:t>
            </a:r>
            <a:endParaRPr lang="fr-FR" sz="2400" b="1" dirty="0"/>
          </a:p>
        </p:txBody>
      </p:sp>
      <p:sp>
        <p:nvSpPr>
          <p:cNvPr id="5" name="ZoneTexte 4"/>
          <p:cNvSpPr txBox="1"/>
          <p:nvPr/>
        </p:nvSpPr>
        <p:spPr>
          <a:xfrm>
            <a:off x="642910" y="2643182"/>
            <a:ext cx="8001056" cy="461665"/>
          </a:xfrm>
          <a:prstGeom prst="rect">
            <a:avLst/>
          </a:prstGeom>
          <a:noFill/>
        </p:spPr>
        <p:txBody>
          <a:bodyPr wrap="square" rtlCol="0">
            <a:spAutoFit/>
          </a:bodyPr>
          <a:lstStyle/>
          <a:p>
            <a:r>
              <a:rPr lang="fr-FR" sz="2400" b="1" dirty="0" smtClean="0"/>
              <a:t>- </a:t>
            </a:r>
            <a:r>
              <a:rPr lang="fr-FR" sz="2400" b="1" dirty="0" err="1" smtClean="0"/>
              <a:t>Liceo</a:t>
            </a:r>
            <a:r>
              <a:rPr lang="fr-FR" sz="2400" b="1" dirty="0" smtClean="0"/>
              <a:t> </a:t>
            </a:r>
            <a:r>
              <a:rPr lang="fr-FR" sz="2400" b="1" dirty="0" err="1" smtClean="0"/>
              <a:t>Statale</a:t>
            </a:r>
            <a:r>
              <a:rPr lang="fr-FR" sz="2400" b="1" dirty="0" smtClean="0"/>
              <a:t> « San Benedetto »-</a:t>
            </a:r>
            <a:r>
              <a:rPr lang="fr-FR" sz="2400" b="1" dirty="0" err="1" smtClean="0"/>
              <a:t>Conversano</a:t>
            </a:r>
            <a:r>
              <a:rPr lang="fr-FR" sz="2400" b="1" dirty="0" smtClean="0"/>
              <a:t>-Italie</a:t>
            </a:r>
            <a:endParaRPr lang="fr-FR" sz="2400" b="1" dirty="0"/>
          </a:p>
        </p:txBody>
      </p:sp>
      <p:sp>
        <p:nvSpPr>
          <p:cNvPr id="6" name="ZoneTexte 5"/>
          <p:cNvSpPr txBox="1"/>
          <p:nvPr/>
        </p:nvSpPr>
        <p:spPr>
          <a:xfrm>
            <a:off x="642910" y="3429000"/>
            <a:ext cx="9858412" cy="830997"/>
          </a:xfrm>
          <a:prstGeom prst="rect">
            <a:avLst/>
          </a:prstGeom>
          <a:noFill/>
        </p:spPr>
        <p:txBody>
          <a:bodyPr wrap="square" rtlCol="0">
            <a:spAutoFit/>
          </a:bodyPr>
          <a:lstStyle/>
          <a:p>
            <a:r>
              <a:rPr lang="fr-FR" sz="2400" b="1" dirty="0" smtClean="0"/>
              <a:t>- </a:t>
            </a:r>
            <a:r>
              <a:rPr lang="fr-FR" sz="2400" b="1" dirty="0" err="1" smtClean="0"/>
              <a:t>Zespol</a:t>
            </a:r>
            <a:r>
              <a:rPr lang="fr-FR" sz="2400" b="1" dirty="0" smtClean="0"/>
              <a:t> </a:t>
            </a:r>
            <a:r>
              <a:rPr lang="fr-FR" sz="2400" b="1" dirty="0" err="1" smtClean="0"/>
              <a:t>Szkol</a:t>
            </a:r>
            <a:r>
              <a:rPr lang="fr-FR" sz="2400" b="1" dirty="0" smtClean="0"/>
              <a:t> Centrum </a:t>
            </a:r>
            <a:r>
              <a:rPr lang="fr-FR" sz="2400" b="1" dirty="0" err="1" smtClean="0"/>
              <a:t>Edukacji</a:t>
            </a:r>
            <a:r>
              <a:rPr lang="fr-FR" sz="2400" b="1" dirty="0" smtClean="0"/>
              <a:t> </a:t>
            </a:r>
            <a:r>
              <a:rPr lang="fr-FR" sz="2400" b="1" dirty="0" err="1" smtClean="0"/>
              <a:t>Ignacego</a:t>
            </a:r>
            <a:endParaRPr lang="fr-FR" sz="2400" b="1" dirty="0" smtClean="0"/>
          </a:p>
          <a:p>
            <a:r>
              <a:rPr lang="fr-FR" sz="2400" b="1" dirty="0" err="1" smtClean="0"/>
              <a:t>Lukasiewicza</a:t>
            </a:r>
            <a:r>
              <a:rPr lang="fr-FR" sz="2400" b="1" dirty="0" smtClean="0"/>
              <a:t>-Plock-Pologne</a:t>
            </a:r>
            <a:endParaRPr lang="fr-FR" sz="2400" b="1" dirty="0"/>
          </a:p>
        </p:txBody>
      </p:sp>
      <p:sp>
        <p:nvSpPr>
          <p:cNvPr id="7" name="ZoneTexte 6"/>
          <p:cNvSpPr txBox="1"/>
          <p:nvPr/>
        </p:nvSpPr>
        <p:spPr>
          <a:xfrm>
            <a:off x="642910" y="4500570"/>
            <a:ext cx="8143932" cy="461665"/>
          </a:xfrm>
          <a:prstGeom prst="rect">
            <a:avLst/>
          </a:prstGeom>
          <a:noFill/>
        </p:spPr>
        <p:txBody>
          <a:bodyPr wrap="square" rtlCol="0">
            <a:spAutoFit/>
          </a:bodyPr>
          <a:lstStyle/>
          <a:p>
            <a:r>
              <a:rPr lang="fr-FR" sz="2400" b="1" dirty="0" smtClean="0"/>
              <a:t>- Maison Familiale Rurale- </a:t>
            </a:r>
            <a:r>
              <a:rPr lang="fr-FR" sz="2400" b="1" dirty="0" err="1" smtClean="0"/>
              <a:t>Agencourt</a:t>
            </a:r>
            <a:r>
              <a:rPr lang="fr-FR" sz="2400" b="1" dirty="0" smtClean="0"/>
              <a:t>-France</a:t>
            </a:r>
            <a:endParaRPr lang="fr-FR" sz="2400" b="1" dirty="0"/>
          </a:p>
        </p:txBody>
      </p:sp>
      <p:sp>
        <p:nvSpPr>
          <p:cNvPr id="8" name="ZoneTexte 7"/>
          <p:cNvSpPr txBox="1"/>
          <p:nvPr/>
        </p:nvSpPr>
        <p:spPr>
          <a:xfrm>
            <a:off x="642910" y="5286388"/>
            <a:ext cx="8072494" cy="461665"/>
          </a:xfrm>
          <a:prstGeom prst="rect">
            <a:avLst/>
          </a:prstGeom>
          <a:noFill/>
        </p:spPr>
        <p:txBody>
          <a:bodyPr wrap="square" rtlCol="0">
            <a:spAutoFit/>
          </a:bodyPr>
          <a:lstStyle/>
          <a:p>
            <a:r>
              <a:rPr lang="fr-FR" sz="2400" b="1" dirty="0" smtClean="0"/>
              <a:t>- </a:t>
            </a:r>
            <a:r>
              <a:rPr lang="fr-FR" sz="2400" b="1" dirty="0" err="1" smtClean="0"/>
              <a:t>Liceul</a:t>
            </a:r>
            <a:r>
              <a:rPr lang="fr-FR" sz="2400" b="1" dirty="0" smtClean="0"/>
              <a:t> Regina Maria-Dorohoi-Roumanie</a:t>
            </a:r>
            <a:endParaRPr lang="fr-FR" sz="2400" b="1" dirty="0"/>
          </a:p>
        </p:txBody>
      </p:sp>
    </p:spTree>
  </p:cSld>
  <p:clrMapOvr>
    <a:masterClrMapping/>
  </p:clrMapOvr>
  <p:transition advTm="3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jus-raisin-bio-antioxydant-puissant-naturel-pepin-huile-sec-cure-feuille-pain-vin-peau-cholesterol-vigne-29"/>
          <p:cNvPicPr>
            <a:picLocks noChangeAspect="1" noChangeArrowheads="1"/>
          </p:cNvPicPr>
          <p:nvPr/>
        </p:nvPicPr>
        <p:blipFill>
          <a:blip r:embed="rId2"/>
          <a:srcRect/>
          <a:stretch>
            <a:fillRect/>
          </a:stretch>
        </p:blipFill>
        <p:spPr bwMode="auto">
          <a:xfrm>
            <a:off x="0" y="-1900238"/>
            <a:ext cx="9183688" cy="8758238"/>
          </a:xfrm>
          <a:prstGeom prst="rect">
            <a:avLst/>
          </a:prstGeom>
          <a:noFill/>
          <a:ln w="9525">
            <a:noFill/>
            <a:miter lim="800000"/>
            <a:headEnd/>
            <a:tailEnd/>
          </a:ln>
        </p:spPr>
      </p:pic>
      <p:sp>
        <p:nvSpPr>
          <p:cNvPr id="5123" name="Text Box 4"/>
          <p:cNvSpPr txBox="1">
            <a:spLocks noChangeArrowheads="1"/>
          </p:cNvSpPr>
          <p:nvPr/>
        </p:nvSpPr>
        <p:spPr bwMode="auto">
          <a:xfrm>
            <a:off x="4787900" y="1700213"/>
            <a:ext cx="4032250" cy="2282825"/>
          </a:xfrm>
          <a:prstGeom prst="rect">
            <a:avLst/>
          </a:prstGeom>
          <a:solidFill>
            <a:srgbClr val="FFFF00"/>
          </a:solidFill>
          <a:ln w="9525" algn="ctr">
            <a:noFill/>
            <a:miter lim="800000"/>
            <a:headEnd/>
            <a:tailEnd/>
          </a:ln>
        </p:spPr>
        <p:txBody>
          <a:bodyPr>
            <a:spAutoFit/>
          </a:bodyPr>
          <a:lstStyle/>
          <a:p>
            <a:pPr>
              <a:spcBef>
                <a:spcPct val="50000"/>
              </a:spcBef>
            </a:pPr>
            <a:r>
              <a:rPr lang="fr-FR" sz="2400"/>
              <a:t>Bonnet à serrette en mousseline et fond brodé, large jupe cotillon en soie, tablier à bord de dentelle pour les femmes du pays du Charolais.</a:t>
            </a:r>
          </a:p>
        </p:txBody>
      </p:sp>
      <p:pic>
        <p:nvPicPr>
          <p:cNvPr id="5125" name="Picture 5" descr="o"/>
          <p:cNvPicPr>
            <a:picLocks noChangeAspect="1" noChangeArrowheads="1"/>
          </p:cNvPicPr>
          <p:nvPr/>
        </p:nvPicPr>
        <p:blipFill>
          <a:blip r:embed="rId3" cstate="print"/>
          <a:srcRect/>
          <a:stretch>
            <a:fillRect/>
          </a:stretch>
        </p:blipFill>
        <p:spPr bwMode="auto">
          <a:xfrm>
            <a:off x="684213" y="981075"/>
            <a:ext cx="3681412" cy="3744913"/>
          </a:xfrm>
          <a:prstGeom prst="rect">
            <a:avLst/>
          </a:prstGeom>
          <a:ln>
            <a:noFill/>
          </a:ln>
          <a:effectLst>
            <a:softEdge rad="112500"/>
          </a:effectLst>
        </p:spPr>
      </p:pic>
    </p:spTree>
  </p:cSld>
  <p:clrMapOvr>
    <a:masterClrMapping/>
  </p:clrMapOvr>
  <p:transition advTm="3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jus-raisin-bio-antioxydant-puissant-naturel-pepin-huile-sec-cure-feuille-pain-vin-peau-cholesterol-vigne-29"/>
          <p:cNvPicPr>
            <a:picLocks noChangeAspect="1" noChangeArrowheads="1"/>
          </p:cNvPicPr>
          <p:nvPr/>
        </p:nvPicPr>
        <p:blipFill>
          <a:blip r:embed="rId2"/>
          <a:srcRect/>
          <a:stretch>
            <a:fillRect/>
          </a:stretch>
        </p:blipFill>
        <p:spPr bwMode="auto">
          <a:xfrm>
            <a:off x="0" y="-1900238"/>
            <a:ext cx="9183688" cy="8758238"/>
          </a:xfrm>
          <a:prstGeom prst="rect">
            <a:avLst/>
          </a:prstGeom>
          <a:noFill/>
          <a:ln w="9525">
            <a:noFill/>
            <a:miter lim="800000"/>
            <a:headEnd/>
            <a:tailEnd/>
          </a:ln>
        </p:spPr>
      </p:pic>
      <p:pic>
        <p:nvPicPr>
          <p:cNvPr id="6149" name="Picture 6" descr="Fetes_Vignes_2014_bandeau"/>
          <p:cNvPicPr>
            <a:picLocks noChangeAspect="1" noChangeArrowheads="1"/>
          </p:cNvPicPr>
          <p:nvPr/>
        </p:nvPicPr>
        <p:blipFill>
          <a:blip r:embed="rId3"/>
          <a:srcRect/>
          <a:stretch>
            <a:fillRect/>
          </a:stretch>
        </p:blipFill>
        <p:spPr bwMode="auto">
          <a:xfrm>
            <a:off x="323850" y="333375"/>
            <a:ext cx="8280400" cy="1738313"/>
          </a:xfrm>
          <a:prstGeom prst="rect">
            <a:avLst/>
          </a:prstGeom>
          <a:noFill/>
          <a:ln w="9525">
            <a:noFill/>
            <a:miter lim="800000"/>
            <a:headEnd/>
            <a:tailEnd/>
          </a:ln>
        </p:spPr>
      </p:pic>
      <p:pic>
        <p:nvPicPr>
          <p:cNvPr id="7" name="Picture 14" descr="DSC_1462-2"/>
          <p:cNvPicPr>
            <a:picLocks noChangeAspect="1" noChangeArrowheads="1"/>
          </p:cNvPicPr>
          <p:nvPr/>
        </p:nvPicPr>
        <p:blipFill>
          <a:blip r:embed="rId4" cstate="print"/>
          <a:srcRect/>
          <a:stretch>
            <a:fillRect/>
          </a:stretch>
        </p:blipFill>
        <p:spPr bwMode="auto">
          <a:xfrm>
            <a:off x="1403648" y="2636912"/>
            <a:ext cx="6264696" cy="4065248"/>
          </a:xfrm>
          <a:prstGeom prst="rect">
            <a:avLst/>
          </a:prstGeom>
          <a:ln>
            <a:noFill/>
          </a:ln>
          <a:effectLst>
            <a:softEdge rad="112500"/>
          </a:effectLst>
        </p:spPr>
      </p:pic>
    </p:spTree>
  </p:cSld>
  <p:clrMapOvr>
    <a:masterClrMapping/>
  </p:clrMapOvr>
  <p:transition advTm="3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jus-raisin-bio-antioxydant-puissant-naturel-pepin-huile-sec-cure-feuille-pain-vin-peau-cholesterol-vigne-29"/>
          <p:cNvPicPr>
            <a:picLocks noChangeAspect="1" noChangeArrowheads="1"/>
          </p:cNvPicPr>
          <p:nvPr/>
        </p:nvPicPr>
        <p:blipFill>
          <a:blip r:embed="rId2"/>
          <a:srcRect/>
          <a:stretch>
            <a:fillRect/>
          </a:stretch>
        </p:blipFill>
        <p:spPr bwMode="auto">
          <a:xfrm>
            <a:off x="-39688" y="-1900238"/>
            <a:ext cx="9183688" cy="8758238"/>
          </a:xfrm>
          <a:prstGeom prst="rect">
            <a:avLst/>
          </a:prstGeom>
          <a:solidFill>
            <a:srgbClr val="FFFF00"/>
          </a:solidFill>
          <a:ln w="9525">
            <a:noFill/>
            <a:miter lim="800000"/>
            <a:headEnd/>
            <a:tailEnd/>
          </a:ln>
        </p:spPr>
      </p:pic>
      <p:sp>
        <p:nvSpPr>
          <p:cNvPr id="7171" name="Rectangle 3"/>
          <p:cNvSpPr>
            <a:spLocks noGrp="1" noChangeArrowheads="1"/>
          </p:cNvSpPr>
          <p:nvPr>
            <p:ph type="body" idx="1"/>
          </p:nvPr>
        </p:nvSpPr>
        <p:spPr>
          <a:xfrm>
            <a:off x="5500694" y="0"/>
            <a:ext cx="3441700" cy="6840538"/>
          </a:xfrm>
          <a:solidFill>
            <a:srgbClr val="CC0099"/>
          </a:solidFill>
        </p:spPr>
        <p:txBody>
          <a:bodyPr/>
          <a:lstStyle/>
          <a:p>
            <a:pPr algn="ctr" eaLnBrk="1" hangingPunct="1">
              <a:lnSpc>
                <a:spcPct val="80000"/>
              </a:lnSpc>
              <a:buFontTx/>
              <a:buNone/>
            </a:pPr>
            <a:r>
              <a:rPr lang="fr-FR" sz="1500" b="1" dirty="0" smtClean="0">
                <a:solidFill>
                  <a:schemeClr val="bg1"/>
                </a:solidFill>
              </a:rPr>
              <a:t>60 ans et pas une ride !</a:t>
            </a:r>
          </a:p>
          <a:p>
            <a:pPr eaLnBrk="1" hangingPunct="1">
              <a:lnSpc>
                <a:spcPct val="80000"/>
              </a:lnSpc>
            </a:pPr>
            <a:endParaRPr lang="fr-FR" sz="1500" b="1" dirty="0" smtClean="0">
              <a:solidFill>
                <a:schemeClr val="bg1"/>
              </a:solidFill>
            </a:endParaRPr>
          </a:p>
          <a:p>
            <a:pPr eaLnBrk="1" hangingPunct="1">
              <a:lnSpc>
                <a:spcPct val="80000"/>
              </a:lnSpc>
            </a:pPr>
            <a:r>
              <a:rPr lang="fr-FR" sz="1500" b="1" dirty="0" smtClean="0">
                <a:solidFill>
                  <a:schemeClr val="bg1"/>
                </a:solidFill>
              </a:rPr>
              <a:t>Au fil des générations, au fil des modes, les Fêtes de la Vigne ont su conserver toutes les différences qui les imposent encore et toujours comme une manifestation </a:t>
            </a:r>
            <a:r>
              <a:rPr lang="fr-FR" sz="1500" b="1" dirty="0" err="1" smtClean="0">
                <a:solidFill>
                  <a:schemeClr val="bg1"/>
                </a:solidFill>
              </a:rPr>
              <a:t>référente</a:t>
            </a:r>
            <a:r>
              <a:rPr lang="fr-FR" sz="1500" b="1" dirty="0" smtClean="0">
                <a:solidFill>
                  <a:schemeClr val="bg1"/>
                </a:solidFill>
              </a:rPr>
              <a:t>, majeure, sur le plan international.</a:t>
            </a:r>
          </a:p>
          <a:p>
            <a:pPr eaLnBrk="1" hangingPunct="1">
              <a:lnSpc>
                <a:spcPct val="80000"/>
              </a:lnSpc>
            </a:pPr>
            <a:endParaRPr lang="fr-FR" sz="1500" b="1" dirty="0" smtClean="0">
              <a:solidFill>
                <a:schemeClr val="bg1"/>
              </a:solidFill>
            </a:endParaRPr>
          </a:p>
          <a:p>
            <a:pPr eaLnBrk="1" hangingPunct="1">
              <a:lnSpc>
                <a:spcPct val="80000"/>
              </a:lnSpc>
            </a:pPr>
            <a:r>
              <a:rPr lang="fr-FR" sz="1500" b="1" dirty="0" smtClean="0">
                <a:solidFill>
                  <a:schemeClr val="bg1"/>
                </a:solidFill>
              </a:rPr>
              <a:t>Authenticité, diversité, respect de nos traditions et de nos racines plurielles, les Fêtes de la Vigne sont indiscutablement un faire-valoir et un élément moteur du rayonnement de Dijon et de la Bourgogne.</a:t>
            </a:r>
          </a:p>
          <a:p>
            <a:pPr eaLnBrk="1" hangingPunct="1">
              <a:lnSpc>
                <a:spcPct val="80000"/>
              </a:lnSpc>
            </a:pPr>
            <a:endParaRPr lang="fr-FR" sz="1500" b="1" dirty="0" smtClean="0">
              <a:solidFill>
                <a:schemeClr val="bg1"/>
              </a:solidFill>
            </a:endParaRPr>
          </a:p>
          <a:p>
            <a:pPr eaLnBrk="1" hangingPunct="1">
              <a:lnSpc>
                <a:spcPct val="80000"/>
              </a:lnSpc>
            </a:pPr>
            <a:r>
              <a:rPr lang="fr-FR" sz="1500" b="1" dirty="0" smtClean="0">
                <a:solidFill>
                  <a:schemeClr val="bg1"/>
                </a:solidFill>
              </a:rPr>
              <a:t>Elles constituent un lien indestructible de solidarité et de fraternité entre les milliers de participants de dizaines de pays qui sont venus, pendant toutes ces années, des quatre coins de la planète, proposer au public leurs musiques, leurs traditions, leurs folklores.</a:t>
            </a:r>
          </a:p>
          <a:p>
            <a:pPr eaLnBrk="1" hangingPunct="1">
              <a:lnSpc>
                <a:spcPct val="80000"/>
              </a:lnSpc>
            </a:pPr>
            <a:endParaRPr lang="fr-FR" sz="1500" b="1" dirty="0" smtClean="0">
              <a:solidFill>
                <a:schemeClr val="bg1"/>
              </a:solidFill>
            </a:endParaRPr>
          </a:p>
          <a:p>
            <a:pPr eaLnBrk="1" hangingPunct="1">
              <a:lnSpc>
                <a:spcPct val="80000"/>
              </a:lnSpc>
            </a:pPr>
            <a:r>
              <a:rPr lang="fr-FR" sz="1500" b="1" dirty="0" smtClean="0">
                <a:solidFill>
                  <a:schemeClr val="bg1"/>
                </a:solidFill>
              </a:rPr>
              <a:t>En 2009, les Fêtes de la Vigne ont fêté leurs 60 ans ; l'occasion de célébrer au-delà de l'événement, un moment de pur plaisir, avec un plateau d'invités de prestige.</a:t>
            </a:r>
          </a:p>
        </p:txBody>
      </p:sp>
      <p:sp>
        <p:nvSpPr>
          <p:cNvPr id="8196" name="AutoShape 10" descr="4038117110_5e99dbf7bb_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8197" name="AutoShape 12" descr="4038117110_5e99dbf7bb_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pic>
        <p:nvPicPr>
          <p:cNvPr id="7175" name="Picture 16" descr="DSC_1344-2"/>
          <p:cNvPicPr>
            <a:picLocks noChangeAspect="1" noChangeArrowheads="1"/>
          </p:cNvPicPr>
          <p:nvPr/>
        </p:nvPicPr>
        <p:blipFill>
          <a:blip r:embed="rId3"/>
          <a:srcRect/>
          <a:stretch>
            <a:fillRect/>
          </a:stretch>
        </p:blipFill>
        <p:spPr bwMode="auto">
          <a:xfrm>
            <a:off x="323850" y="2420938"/>
            <a:ext cx="4403725" cy="3384550"/>
          </a:xfrm>
          <a:prstGeom prst="rect">
            <a:avLst/>
          </a:prstGeom>
          <a:noFill/>
          <a:ln w="9525">
            <a:noFill/>
            <a:miter lim="800000"/>
            <a:headEnd/>
            <a:tailEnd/>
          </a:ln>
        </p:spPr>
      </p:pic>
    </p:spTree>
  </p:cSld>
  <p:clrMapOvr>
    <a:masterClrMapping/>
  </p:clrMapOvr>
  <p:transition advTm="6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jus-raisin-bio-antioxydant-puissant-naturel-pepin-huile-sec-cure-feuille-pain-vin-peau-cholesterol-vigne-29"/>
          <p:cNvPicPr>
            <a:picLocks noChangeAspect="1" noChangeArrowheads="1"/>
          </p:cNvPicPr>
          <p:nvPr/>
        </p:nvPicPr>
        <p:blipFill>
          <a:blip r:embed="rId2"/>
          <a:srcRect/>
          <a:stretch>
            <a:fillRect/>
          </a:stretch>
        </p:blipFill>
        <p:spPr bwMode="auto">
          <a:xfrm>
            <a:off x="0" y="-1900238"/>
            <a:ext cx="9183688" cy="8758238"/>
          </a:xfrm>
          <a:prstGeom prst="rect">
            <a:avLst/>
          </a:prstGeom>
          <a:noFill/>
          <a:ln w="9525">
            <a:noFill/>
            <a:miter lim="800000"/>
            <a:headEnd/>
            <a:tailEnd/>
          </a:ln>
        </p:spPr>
      </p:pic>
      <p:pic>
        <p:nvPicPr>
          <p:cNvPr id="9219" name="Picture 5" descr="alaune_chevaliers"/>
          <p:cNvPicPr>
            <a:picLocks noChangeAspect="1" noChangeArrowheads="1"/>
          </p:cNvPicPr>
          <p:nvPr/>
        </p:nvPicPr>
        <p:blipFill>
          <a:blip r:embed="rId3"/>
          <a:srcRect/>
          <a:stretch>
            <a:fillRect/>
          </a:stretch>
        </p:blipFill>
        <p:spPr bwMode="auto">
          <a:xfrm>
            <a:off x="395288" y="3933825"/>
            <a:ext cx="8372475" cy="2298700"/>
          </a:xfrm>
          <a:prstGeom prst="rect">
            <a:avLst/>
          </a:prstGeom>
          <a:noFill/>
          <a:ln w="9525">
            <a:noFill/>
            <a:miter lim="800000"/>
            <a:headEnd/>
            <a:tailEnd/>
          </a:ln>
        </p:spPr>
      </p:pic>
      <p:pic>
        <p:nvPicPr>
          <p:cNvPr id="9220" name="Picture 7" descr="2003_les_chevaliers"/>
          <p:cNvPicPr>
            <a:picLocks noChangeAspect="1" noChangeArrowheads="1"/>
          </p:cNvPicPr>
          <p:nvPr/>
        </p:nvPicPr>
        <p:blipFill>
          <a:blip r:embed="rId4"/>
          <a:srcRect/>
          <a:stretch>
            <a:fillRect/>
          </a:stretch>
        </p:blipFill>
        <p:spPr bwMode="auto">
          <a:xfrm>
            <a:off x="4643438" y="1341438"/>
            <a:ext cx="4249737" cy="2424112"/>
          </a:xfrm>
          <a:prstGeom prst="rect">
            <a:avLst/>
          </a:prstGeom>
          <a:noFill/>
          <a:ln w="9525">
            <a:noFill/>
            <a:miter lim="800000"/>
            <a:headEnd/>
            <a:tailEnd/>
          </a:ln>
        </p:spPr>
      </p:pic>
      <p:pic>
        <p:nvPicPr>
          <p:cNvPr id="9221" name="Picture 9" descr="090124-111"/>
          <p:cNvPicPr>
            <a:picLocks noChangeAspect="1" noChangeArrowheads="1"/>
          </p:cNvPicPr>
          <p:nvPr/>
        </p:nvPicPr>
        <p:blipFill>
          <a:blip r:embed="rId5"/>
          <a:srcRect/>
          <a:stretch>
            <a:fillRect/>
          </a:stretch>
        </p:blipFill>
        <p:spPr bwMode="auto">
          <a:xfrm>
            <a:off x="250825" y="1341438"/>
            <a:ext cx="4271963" cy="2476500"/>
          </a:xfrm>
          <a:prstGeom prst="rect">
            <a:avLst/>
          </a:prstGeom>
          <a:noFill/>
          <a:ln w="9525">
            <a:noFill/>
            <a:miter lim="800000"/>
            <a:headEnd/>
            <a:tailEnd/>
          </a:ln>
        </p:spPr>
      </p:pic>
      <p:sp>
        <p:nvSpPr>
          <p:cNvPr id="9222" name="WordArt 11"/>
          <p:cNvSpPr>
            <a:spLocks noChangeArrowheads="1" noChangeShapeType="1" noTextEdit="1"/>
          </p:cNvSpPr>
          <p:nvPr/>
        </p:nvSpPr>
        <p:spPr bwMode="auto">
          <a:xfrm>
            <a:off x="1187450" y="260350"/>
            <a:ext cx="7200900" cy="787400"/>
          </a:xfrm>
          <a:prstGeom prst="rect">
            <a:avLst/>
          </a:prstGeom>
        </p:spPr>
        <p:txBody>
          <a:bodyPr wrap="none" fromWordArt="1">
            <a:prstTxWarp prst="textDoubleWave1">
              <a:avLst>
                <a:gd name="adj1" fmla="val 6500"/>
                <a:gd name="adj2" fmla="val 0"/>
              </a:avLst>
            </a:prstTxWarp>
          </a:bodyPr>
          <a:lstStyle/>
          <a:p>
            <a:r>
              <a:rPr lang="fr-FR" sz="3600" b="1" kern="10">
                <a:ln w="9525">
                  <a:solidFill>
                    <a:srgbClr val="000000"/>
                  </a:solidFill>
                  <a:round/>
                  <a:headEnd/>
                  <a:tailEnd/>
                </a:ln>
                <a:solidFill>
                  <a:srgbClr val="ECECF4"/>
                </a:solidFill>
                <a:effectLst>
                  <a:outerShdw dist="40000" dir="5400000" algn="tl" rotWithShape="0">
                    <a:srgbClr val="000000">
                      <a:alpha val="32999"/>
                    </a:srgbClr>
                  </a:outerShdw>
                </a:effectLst>
                <a:latin typeface="Impact"/>
              </a:rPr>
              <a:t>ST VINCENT TOURNANTE</a:t>
            </a:r>
          </a:p>
        </p:txBody>
      </p:sp>
    </p:spTree>
  </p:cSld>
  <p:clrMapOvr>
    <a:masterClrMapping/>
  </p:clrMapOvr>
  <p:transition advTm="3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jus-raisin-bio-antioxydant-puissant-naturel-pepin-huile-sec-cure-feuille-pain-vin-peau-cholesterol-vigne-29"/>
          <p:cNvPicPr>
            <a:picLocks noChangeAspect="1" noChangeArrowheads="1"/>
          </p:cNvPicPr>
          <p:nvPr/>
        </p:nvPicPr>
        <p:blipFill>
          <a:blip r:embed="rId2"/>
          <a:srcRect/>
          <a:stretch>
            <a:fillRect/>
          </a:stretch>
        </p:blipFill>
        <p:spPr bwMode="auto">
          <a:xfrm>
            <a:off x="0" y="-1900238"/>
            <a:ext cx="9183688" cy="8758238"/>
          </a:xfrm>
          <a:prstGeom prst="rect">
            <a:avLst/>
          </a:prstGeom>
          <a:noFill/>
          <a:ln w="9525">
            <a:noFill/>
            <a:miter lim="800000"/>
            <a:headEnd/>
            <a:tailEnd/>
          </a:ln>
        </p:spPr>
      </p:pic>
      <p:sp>
        <p:nvSpPr>
          <p:cNvPr id="10243" name="Rectangle 2"/>
          <p:cNvSpPr>
            <a:spLocks noGrp="1" noChangeArrowheads="1"/>
          </p:cNvSpPr>
          <p:nvPr>
            <p:ph type="title"/>
          </p:nvPr>
        </p:nvSpPr>
        <p:spPr/>
        <p:txBody>
          <a:bodyPr>
            <a:normAutofit fontScale="90000"/>
          </a:bodyPr>
          <a:lstStyle/>
          <a:p>
            <a:pPr eaLnBrk="1" hangingPunct="1"/>
            <a:r>
              <a:rPr lang="fr-FR" sz="4000" smtClean="0"/>
              <a:t> </a:t>
            </a:r>
            <a:br>
              <a:rPr lang="fr-FR" sz="4000" smtClean="0"/>
            </a:br>
            <a:endParaRPr lang="fr-FR" sz="4000" smtClean="0"/>
          </a:p>
        </p:txBody>
      </p:sp>
      <p:sp>
        <p:nvSpPr>
          <p:cNvPr id="10244" name="Rectangle 3"/>
          <p:cNvSpPr>
            <a:spLocks noGrp="1" noChangeArrowheads="1"/>
          </p:cNvSpPr>
          <p:nvPr>
            <p:ph type="body" idx="1"/>
          </p:nvPr>
        </p:nvSpPr>
        <p:spPr>
          <a:xfrm>
            <a:off x="395288" y="836613"/>
            <a:ext cx="8424862" cy="4968875"/>
          </a:xfrm>
          <a:solidFill>
            <a:srgbClr val="FFFF00"/>
          </a:solidFill>
        </p:spPr>
        <p:txBody>
          <a:bodyPr/>
          <a:lstStyle/>
          <a:p>
            <a:pPr eaLnBrk="1" hangingPunct="1">
              <a:lnSpc>
                <a:spcPct val="80000"/>
              </a:lnSpc>
            </a:pPr>
            <a:endParaRPr lang="fr-FR" sz="1000" b="1" i="1" smtClean="0"/>
          </a:p>
          <a:p>
            <a:pPr algn="ctr" eaLnBrk="1" hangingPunct="1">
              <a:lnSpc>
                <a:spcPct val="80000"/>
              </a:lnSpc>
              <a:buFontTx/>
              <a:buNone/>
            </a:pPr>
            <a:r>
              <a:rPr lang="fr-FR" sz="1600" b="1" i="1" u="sng" smtClean="0"/>
              <a:t>Pourquoi Saint Vincent est-il le patron des vignerons</a:t>
            </a:r>
            <a:r>
              <a:rPr lang="fr-FR" sz="1600" b="1" i="1" smtClean="0"/>
              <a:t> ? </a:t>
            </a:r>
          </a:p>
          <a:p>
            <a:pPr algn="ctr" eaLnBrk="1" hangingPunct="1">
              <a:lnSpc>
                <a:spcPct val="80000"/>
              </a:lnSpc>
              <a:buFontTx/>
              <a:buNone/>
            </a:pPr>
            <a:endParaRPr lang="fr-FR" sz="1600" b="1" i="1" smtClean="0"/>
          </a:p>
          <a:p>
            <a:pPr algn="ctr" eaLnBrk="1" hangingPunct="1">
              <a:lnSpc>
                <a:spcPct val="80000"/>
              </a:lnSpc>
              <a:buFontTx/>
              <a:buNone/>
            </a:pPr>
            <a:endParaRPr lang="fr-FR" sz="1600" b="1" i="1" smtClean="0"/>
          </a:p>
          <a:p>
            <a:pPr eaLnBrk="1" hangingPunct="1">
              <a:lnSpc>
                <a:spcPct val="80000"/>
              </a:lnSpc>
            </a:pPr>
            <a:endParaRPr lang="fr-FR" sz="1600" b="1" smtClean="0"/>
          </a:p>
          <a:p>
            <a:pPr eaLnBrk="1" hangingPunct="1">
              <a:lnSpc>
                <a:spcPct val="80000"/>
              </a:lnSpc>
            </a:pPr>
            <a:endParaRPr lang="fr-FR" sz="1600" b="1" smtClean="0"/>
          </a:p>
          <a:p>
            <a:pPr eaLnBrk="1" hangingPunct="1">
              <a:lnSpc>
                <a:spcPct val="80000"/>
              </a:lnSpc>
              <a:buFontTx/>
              <a:buNone/>
            </a:pPr>
            <a:endParaRPr lang="fr-FR" sz="1600" b="1" smtClean="0"/>
          </a:p>
          <a:p>
            <a:pPr eaLnBrk="1" hangingPunct="1">
              <a:lnSpc>
                <a:spcPct val="80000"/>
              </a:lnSpc>
            </a:pPr>
            <a:r>
              <a:rPr lang="fr-FR" sz="1600" smtClean="0"/>
              <a:t>Né en Espagne, saint Vincent était diacre de Saragosse au début du IVe siècle. Il fut martyrisé par ordre du préfet Dacien à Valence et mourut sous les tortures le 22 janvier 304.</a:t>
            </a:r>
          </a:p>
          <a:p>
            <a:pPr algn="ctr" eaLnBrk="1" hangingPunct="1">
              <a:lnSpc>
                <a:spcPct val="80000"/>
              </a:lnSpc>
            </a:pPr>
            <a:endParaRPr lang="fr-FR" sz="1600" smtClean="0"/>
          </a:p>
          <a:p>
            <a:pPr eaLnBrk="1" hangingPunct="1">
              <a:lnSpc>
                <a:spcPct val="80000"/>
              </a:lnSpc>
            </a:pPr>
            <a:r>
              <a:rPr lang="fr-FR" sz="1600" smtClean="0"/>
              <a:t>Si l'élection de saint Vincent par les vignerons reste mystérieuse, voici quelques hypothèses… Elle pourrait n'être simplement due qu'à la première syllabe de son nom "vin".</a:t>
            </a:r>
          </a:p>
          <a:p>
            <a:pPr eaLnBrk="1" hangingPunct="1">
              <a:lnSpc>
                <a:spcPct val="80000"/>
              </a:lnSpc>
            </a:pPr>
            <a:endParaRPr lang="fr-FR" sz="1600" smtClean="0"/>
          </a:p>
          <a:p>
            <a:pPr eaLnBrk="1" hangingPunct="1">
              <a:lnSpc>
                <a:spcPct val="80000"/>
              </a:lnSpc>
              <a:buFontTx/>
              <a:buNone/>
            </a:pPr>
            <a:r>
              <a:rPr lang="fr-FR" sz="1600" b="1" u="sng" smtClean="0"/>
              <a:t>Le mystère de Saint Vincent</a:t>
            </a:r>
            <a:r>
              <a:rPr lang="fr-FR" sz="1600" smtClean="0"/>
              <a:t> :</a:t>
            </a:r>
          </a:p>
          <a:p>
            <a:pPr eaLnBrk="1" hangingPunct="1">
              <a:lnSpc>
                <a:spcPct val="80000"/>
              </a:lnSpc>
            </a:pPr>
            <a:endParaRPr lang="fr-FR" sz="1600" smtClean="0"/>
          </a:p>
          <a:p>
            <a:pPr eaLnBrk="1" hangingPunct="1">
              <a:lnSpc>
                <a:spcPct val="80000"/>
              </a:lnSpc>
            </a:pPr>
            <a:r>
              <a:rPr lang="fr-FR" sz="1600" smtClean="0"/>
              <a:t>La date de la saint Vincent, le 22 janvier, correspond généralement à une période climatique de transition entre l'état d'hibernation de la vigne et celle du retour de la végétation ("à la saint Vincent, l'hiver s'en va ou se reprend") et surtout, autrefois, au début de la taille.</a:t>
            </a:r>
          </a:p>
        </p:txBody>
      </p:sp>
      <p:sp>
        <p:nvSpPr>
          <p:cNvPr id="8197" name="Text Box 6"/>
          <p:cNvSpPr txBox="1">
            <a:spLocks noChangeArrowheads="1"/>
          </p:cNvSpPr>
          <p:nvPr/>
        </p:nvSpPr>
        <p:spPr bwMode="auto">
          <a:xfrm>
            <a:off x="827088" y="6021388"/>
            <a:ext cx="7705725" cy="641350"/>
          </a:xfrm>
          <a:prstGeom prst="rect">
            <a:avLst/>
          </a:prstGeom>
          <a:solidFill>
            <a:srgbClr val="CC0099"/>
          </a:solidFill>
          <a:ln w="9525" algn="ctr">
            <a:noFill/>
            <a:miter lim="800000"/>
            <a:headEnd/>
            <a:tailEnd/>
          </a:ln>
        </p:spPr>
        <p:txBody>
          <a:bodyPr>
            <a:spAutoFit/>
          </a:bodyPr>
          <a:lstStyle/>
          <a:p>
            <a:r>
              <a:rPr lang="fr-FR" sz="1800"/>
              <a:t>La Saint-Vincent Tournante 2015 célébrera 900 ans de présence cisterciennes dans les vignes de Bourgogne.</a:t>
            </a:r>
          </a:p>
        </p:txBody>
      </p:sp>
      <p:sp>
        <p:nvSpPr>
          <p:cNvPr id="14344" name="WordArt 8"/>
          <p:cNvSpPr>
            <a:spLocks noChangeArrowheads="1" noChangeShapeType="1" noTextEdit="1"/>
          </p:cNvSpPr>
          <p:nvPr/>
        </p:nvSpPr>
        <p:spPr bwMode="auto">
          <a:xfrm>
            <a:off x="971600" y="188640"/>
            <a:ext cx="6840537" cy="471487"/>
          </a:xfrm>
          <a:prstGeom prst="rect">
            <a:avLst/>
          </a:prstGeom>
        </p:spPr>
        <p:txBody>
          <a:bodyPr wrap="none" fromWordArt="1">
            <a:prstTxWarp prst="textDoubleWave1">
              <a:avLst>
                <a:gd name="adj1" fmla="val 6500"/>
                <a:gd name="adj2" fmla="val 0"/>
              </a:avLst>
            </a:prstTxWarp>
          </a:bodyPr>
          <a:lstStyle/>
          <a:p>
            <a:pPr>
              <a:defRPr/>
            </a:pPr>
            <a:r>
              <a:rPr lang="fr-FR"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mpact"/>
              </a:rPr>
              <a:t>ST  VINCENT TOURNANTE</a:t>
            </a:r>
          </a:p>
        </p:txBody>
      </p:sp>
      <p:pic>
        <p:nvPicPr>
          <p:cNvPr id="8" name="Picture 8" descr="http://www.st-vincent-tournante.fr/gallery2013/images/le_saint.jpg"/>
          <p:cNvPicPr>
            <a:picLocks noChangeAspect="1" noChangeArrowheads="1"/>
          </p:cNvPicPr>
          <p:nvPr/>
        </p:nvPicPr>
        <p:blipFill>
          <a:blip r:embed="rId3"/>
          <a:srcRect/>
          <a:stretch>
            <a:fillRect/>
          </a:stretch>
        </p:blipFill>
        <p:spPr bwMode="auto">
          <a:xfrm>
            <a:off x="2627313" y="1341438"/>
            <a:ext cx="3816350" cy="1050925"/>
          </a:xfrm>
          <a:prstGeom prst="rect">
            <a:avLst/>
          </a:prstGeom>
          <a:noFill/>
          <a:ln w="9525">
            <a:noFill/>
            <a:miter lim="800000"/>
            <a:headEnd/>
            <a:tailEnd/>
          </a:ln>
        </p:spPr>
      </p:pic>
    </p:spTree>
  </p:cSld>
  <p:clrMapOvr>
    <a:masterClrMapping/>
  </p:clrMapOvr>
  <p:transition advTm="6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jus-raisin-bio-antioxydant-puissant-naturel-pepin-huile-sec-cure-feuille-pain-vin-peau-cholesterol-vigne-29"/>
          <p:cNvPicPr>
            <a:picLocks noChangeAspect="1" noChangeArrowheads="1"/>
          </p:cNvPicPr>
          <p:nvPr/>
        </p:nvPicPr>
        <p:blipFill>
          <a:blip r:embed="rId2"/>
          <a:srcRect/>
          <a:stretch>
            <a:fillRect/>
          </a:stretch>
        </p:blipFill>
        <p:spPr bwMode="auto">
          <a:xfrm>
            <a:off x="0" y="-1900238"/>
            <a:ext cx="9183688" cy="8758238"/>
          </a:xfrm>
          <a:prstGeom prst="rect">
            <a:avLst/>
          </a:prstGeom>
          <a:noFill/>
          <a:ln w="9525">
            <a:noFill/>
            <a:miter lim="800000"/>
            <a:headEnd/>
            <a:tailEnd/>
          </a:ln>
        </p:spPr>
      </p:pic>
      <p:sp>
        <p:nvSpPr>
          <p:cNvPr id="10243" name="Rectangle 2"/>
          <p:cNvSpPr>
            <a:spLocks noGrp="1" noChangeArrowheads="1"/>
          </p:cNvSpPr>
          <p:nvPr>
            <p:ph type="title"/>
          </p:nvPr>
        </p:nvSpPr>
        <p:spPr>
          <a:xfrm>
            <a:off x="684213" y="0"/>
            <a:ext cx="8229600" cy="1143000"/>
          </a:xfrm>
          <a:solidFill>
            <a:srgbClr val="CC0099"/>
          </a:solidFill>
        </p:spPr>
        <p:txBody>
          <a:bodyPr>
            <a:normAutofit fontScale="90000"/>
          </a:bodyPr>
          <a:lstStyle/>
          <a:p>
            <a:pPr eaLnBrk="1" hangingPunct="1"/>
            <a:r>
              <a:rPr lang="fr-FR" sz="4000" smtClean="0">
                <a:solidFill>
                  <a:schemeClr val="bg1"/>
                </a:solidFill>
              </a:rPr>
              <a:t>Le traditionnel </a:t>
            </a:r>
            <a:br>
              <a:rPr lang="fr-FR" sz="4000" smtClean="0">
                <a:solidFill>
                  <a:schemeClr val="bg1"/>
                </a:solidFill>
              </a:rPr>
            </a:br>
            <a:r>
              <a:rPr lang="fr-FR" sz="4000" smtClean="0">
                <a:solidFill>
                  <a:schemeClr val="bg1"/>
                </a:solidFill>
              </a:rPr>
              <a:t>« Ban Bourguignon » </a:t>
            </a:r>
          </a:p>
        </p:txBody>
      </p:sp>
      <p:sp>
        <p:nvSpPr>
          <p:cNvPr id="10244" name="Rectangle 3"/>
          <p:cNvSpPr>
            <a:spLocks noGrp="1" noChangeArrowheads="1"/>
          </p:cNvSpPr>
          <p:nvPr>
            <p:ph type="body" idx="1"/>
          </p:nvPr>
        </p:nvSpPr>
        <p:spPr>
          <a:xfrm>
            <a:off x="827088" y="3773488"/>
            <a:ext cx="8013700" cy="3084512"/>
          </a:xfrm>
          <a:solidFill>
            <a:srgbClr val="FF6600"/>
          </a:solidFill>
        </p:spPr>
        <p:txBody>
          <a:bodyPr/>
          <a:lstStyle/>
          <a:p>
            <a:pPr eaLnBrk="1" hangingPunct="1">
              <a:lnSpc>
                <a:spcPct val="80000"/>
              </a:lnSpc>
            </a:pPr>
            <a:endParaRPr lang="fr-FR" sz="1600" smtClean="0"/>
          </a:p>
          <a:p>
            <a:pPr eaLnBrk="1" hangingPunct="1">
              <a:lnSpc>
                <a:spcPct val="80000"/>
              </a:lnSpc>
              <a:buFontTx/>
              <a:buNone/>
            </a:pPr>
            <a:r>
              <a:rPr lang="fr-FR" sz="2000" b="1" smtClean="0"/>
              <a:t> «Lala, lala,lalalalalère... » Cinq notes, deux onomatopées, et neuf claquements de mains : il n'en faut pas plus pour reconnaître le ban bourguignon.</a:t>
            </a:r>
          </a:p>
          <a:p>
            <a:pPr eaLnBrk="1" hangingPunct="1">
              <a:lnSpc>
                <a:spcPct val="80000"/>
              </a:lnSpc>
              <a:buFontTx/>
              <a:buNone/>
            </a:pPr>
            <a:endParaRPr lang="fr-FR" sz="2000" b="1" smtClean="0"/>
          </a:p>
          <a:p>
            <a:pPr eaLnBrk="1" hangingPunct="1">
              <a:lnSpc>
                <a:spcPct val="80000"/>
              </a:lnSpc>
              <a:buFontTx/>
              <a:buNone/>
            </a:pPr>
            <a:r>
              <a:rPr lang="fr-FR" sz="2000" b="1" smtClean="0"/>
              <a:t> Pour un mariage, un pot de départ, un pot d'arrivée, ou une fin de soirée bien arrosée, cet hymne régional revient toujours aux Bourguignons fiers de leurs racines. D'après le dictionnaire local, le ban bourguignon serait né d'un groupe de gais lurons qui tenait ses assises dans un petit café du quartier de Montchapet à Dijon. </a:t>
            </a:r>
          </a:p>
        </p:txBody>
      </p:sp>
      <p:pic>
        <p:nvPicPr>
          <p:cNvPr id="7172" name="Picture 4" descr="2010026036_"/>
          <p:cNvPicPr>
            <a:picLocks noChangeAspect="1" noChangeArrowheads="1"/>
          </p:cNvPicPr>
          <p:nvPr/>
        </p:nvPicPr>
        <p:blipFill>
          <a:blip r:embed="rId3" cstate="print"/>
          <a:srcRect/>
          <a:stretch>
            <a:fillRect/>
          </a:stretch>
        </p:blipFill>
        <p:spPr bwMode="auto">
          <a:xfrm>
            <a:off x="2411760" y="1268760"/>
            <a:ext cx="3890962" cy="2590800"/>
          </a:xfrm>
          <a:prstGeom prst="rect">
            <a:avLst/>
          </a:prstGeom>
          <a:ln>
            <a:noFill/>
          </a:ln>
          <a:effectLst>
            <a:softEdge rad="112500"/>
          </a:effectLst>
        </p:spPr>
      </p:pic>
      <p:sp>
        <p:nvSpPr>
          <p:cNvPr id="6" name="Étoile à 5 branches 5"/>
          <p:cNvSpPr/>
          <p:nvPr/>
        </p:nvSpPr>
        <p:spPr bwMode="auto">
          <a:xfrm>
            <a:off x="7667625" y="2708275"/>
            <a:ext cx="936625" cy="792163"/>
          </a:xfrm>
          <a:prstGeom prst="star5">
            <a:avLst/>
          </a:prstGeom>
          <a:noFill/>
          <a:ln w="9525" cap="flat" cmpd="sng" algn="ctr">
            <a:noFill/>
            <a:prstDash val="solid"/>
            <a:round/>
            <a:headEnd type="none" w="med" len="med"/>
            <a:tailEnd type="none" w="med" len="med"/>
          </a:ln>
          <a:effectLst/>
        </p:spPr>
        <p:txBody>
          <a:bodyPr anchor="ctr"/>
          <a:lstStyle/>
          <a:p>
            <a:pPr>
              <a:defRPr/>
            </a:pPr>
            <a:endParaRPr lang="fr-FR"/>
          </a:p>
        </p:txBody>
      </p:sp>
    </p:spTree>
  </p:cSld>
  <p:clrMapOvr>
    <a:masterClrMapping/>
  </p:clrMapOvr>
  <p:transition advTm="6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n_bourguignon.mp4">
            <a:hlinkClick r:id="" action="ppaction://media"/>
          </p:cNvPr>
          <p:cNvPicPr>
            <a:picLocks noRot="1" noChangeAspect="1"/>
          </p:cNvPicPr>
          <p:nvPr>
            <a:videoFile r:link="rId1"/>
          </p:nvPr>
        </p:nvPicPr>
        <p:blipFill>
          <a:blip r:embed="rId3"/>
          <a:stretch>
            <a:fillRect/>
          </a:stretch>
        </p:blipFill>
        <p:spPr>
          <a:xfrm>
            <a:off x="1500166" y="928670"/>
            <a:ext cx="6191293" cy="4643470"/>
          </a:xfrm>
          <a:prstGeom prst="rect">
            <a:avLst/>
          </a:prstGeom>
        </p:spPr>
      </p:pic>
      <p:sp>
        <p:nvSpPr>
          <p:cNvPr id="5" name="ZoneTexte 4"/>
          <p:cNvSpPr txBox="1"/>
          <p:nvPr/>
        </p:nvSpPr>
        <p:spPr>
          <a:xfrm>
            <a:off x="2143108" y="285728"/>
            <a:ext cx="5072098" cy="369332"/>
          </a:xfrm>
          <a:prstGeom prst="rect">
            <a:avLst/>
          </a:prstGeom>
          <a:noFill/>
        </p:spPr>
        <p:txBody>
          <a:bodyPr wrap="square" rtlCol="0">
            <a:spAutoFit/>
          </a:bodyPr>
          <a:lstStyle/>
          <a:p>
            <a:pPr algn="ctr"/>
            <a:r>
              <a:rPr lang="fr-FR" dirty="0" smtClean="0"/>
              <a:t>BAN BOURGUIGNON</a:t>
            </a:r>
            <a:endParaRPr lang="fr-FR" dirty="0"/>
          </a:p>
        </p:txBody>
      </p:sp>
    </p:spTree>
  </p:cSld>
  <p:clrMapOvr>
    <a:masterClrMapping/>
  </p:clrMapOvr>
  <p:transition advTm="2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jus-raisin-bio-antioxydant-puissant-naturel-pepin-huile-sec-cure-feuille-pain-vin-peau-cholesterol-vigne-29"/>
          <p:cNvPicPr>
            <a:picLocks noChangeAspect="1" noChangeArrowheads="1"/>
          </p:cNvPicPr>
          <p:nvPr/>
        </p:nvPicPr>
        <p:blipFill>
          <a:blip r:embed="rId3"/>
          <a:srcRect/>
          <a:stretch>
            <a:fillRect/>
          </a:stretch>
        </p:blipFill>
        <p:spPr bwMode="auto">
          <a:xfrm>
            <a:off x="0" y="-1900238"/>
            <a:ext cx="9183688" cy="8758238"/>
          </a:xfrm>
          <a:prstGeom prst="rect">
            <a:avLst/>
          </a:prstGeom>
          <a:noFill/>
          <a:ln w="9525">
            <a:noFill/>
            <a:miter lim="800000"/>
            <a:headEnd/>
            <a:tailEnd/>
          </a:ln>
        </p:spPr>
      </p:pic>
      <p:sp>
        <p:nvSpPr>
          <p:cNvPr id="6" name="ZoneTexte 5"/>
          <p:cNvSpPr txBox="1">
            <a:spLocks noChangeArrowheads="1"/>
          </p:cNvSpPr>
          <p:nvPr/>
        </p:nvSpPr>
        <p:spPr bwMode="auto">
          <a:xfrm>
            <a:off x="2143108" y="285728"/>
            <a:ext cx="5072098" cy="522288"/>
          </a:xfrm>
          <a:prstGeom prst="rect">
            <a:avLst/>
          </a:prstGeom>
          <a:noFill/>
          <a:ln w="9525">
            <a:noFill/>
            <a:miter lim="800000"/>
            <a:headEnd/>
            <a:tailEnd/>
          </a:ln>
        </p:spPr>
        <p:txBody>
          <a:bodyPr wrap="square">
            <a:spAutoFit/>
          </a:bodyPr>
          <a:lstStyle/>
          <a:p>
            <a:pPr algn="ctr"/>
            <a:r>
              <a:rPr lang="fr-FR" sz="2800" dirty="0" smtClean="0">
                <a:solidFill>
                  <a:schemeClr val="bg1"/>
                </a:solidFill>
              </a:rPr>
              <a:t>LA BOURGUIGNONNE</a:t>
            </a:r>
            <a:endParaRPr lang="fr-FR" sz="2800" dirty="0">
              <a:solidFill>
                <a:schemeClr val="bg1"/>
              </a:solidFill>
            </a:endParaRPr>
          </a:p>
        </p:txBody>
      </p:sp>
      <p:pic>
        <p:nvPicPr>
          <p:cNvPr id="7" name="La_Bourguignonne.mp4">
            <a:hlinkClick r:id="" action="ppaction://media"/>
          </p:cNvPr>
          <p:cNvPicPr>
            <a:picLocks noRot="1" noChangeAspect="1"/>
          </p:cNvPicPr>
          <p:nvPr>
            <a:videoFile r:link="rId1"/>
          </p:nvPr>
        </p:nvPicPr>
        <p:blipFill>
          <a:blip r:embed="rId4"/>
          <a:stretch>
            <a:fillRect/>
          </a:stretch>
        </p:blipFill>
        <p:spPr>
          <a:xfrm>
            <a:off x="1000100" y="928670"/>
            <a:ext cx="7334302" cy="5500726"/>
          </a:xfrm>
          <a:prstGeom prst="rect">
            <a:avLst/>
          </a:prstGeom>
        </p:spPr>
      </p:pic>
    </p:spTree>
  </p:cSld>
  <p:clrMapOvr>
    <a:masterClrMapping/>
  </p:clrMapOvr>
  <p:transition advTm="4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vigne-rouge"/>
          <p:cNvPicPr>
            <a:picLocks noChangeAspect="1" noChangeArrowheads="1"/>
          </p:cNvPicPr>
          <p:nvPr/>
        </p:nvPicPr>
        <p:blipFill>
          <a:blip r:embed="rId2"/>
          <a:srcRect/>
          <a:stretch>
            <a:fillRect/>
          </a:stretch>
        </p:blipFill>
        <p:spPr bwMode="auto">
          <a:xfrm>
            <a:off x="0" y="0"/>
            <a:ext cx="9144000" cy="7091363"/>
          </a:xfrm>
          <a:prstGeom prst="rect">
            <a:avLst/>
          </a:prstGeom>
          <a:noFill/>
          <a:ln w="9525">
            <a:noFill/>
            <a:miter lim="800000"/>
            <a:headEnd/>
            <a:tailEnd/>
          </a:ln>
        </p:spPr>
      </p:pic>
      <p:sp>
        <p:nvSpPr>
          <p:cNvPr id="8198" name="WordArt 6"/>
          <p:cNvSpPr>
            <a:spLocks noChangeArrowheads="1" noChangeShapeType="1" noTextEdit="1"/>
          </p:cNvSpPr>
          <p:nvPr/>
        </p:nvSpPr>
        <p:spPr bwMode="auto">
          <a:xfrm>
            <a:off x="1691680" y="548680"/>
            <a:ext cx="1728192" cy="936104"/>
          </a:xfrm>
          <a:prstGeom prst="rect">
            <a:avLst/>
          </a:prstGeom>
        </p:spPr>
        <p:txBody>
          <a:bodyPr wrap="none" fromWordArt="1">
            <a:prstTxWarp prst="textDeflate">
              <a:avLst>
                <a:gd name="adj" fmla="val 26227"/>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fr-FR"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FIN</a:t>
            </a:r>
          </a:p>
          <a:p>
            <a:pPr>
              <a:defRPr/>
            </a:pPr>
            <a:endParaRPr lang="fr-FR"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spTree>
  </p:cSld>
  <p:clrMapOvr>
    <a:masterClrMapping/>
  </p:clrMapOvr>
  <p:transition advTm="3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Drapeau de la Roumanie"/>
          <p:cNvPicPr>
            <a:picLocks noChangeAspect="1" noChangeArrowheads="1"/>
          </p:cNvPicPr>
          <p:nvPr/>
        </p:nvPicPr>
        <p:blipFill>
          <a:blip r:embed="rId2"/>
          <a:srcRect/>
          <a:stretch>
            <a:fillRect/>
          </a:stretch>
        </p:blipFill>
        <p:spPr bwMode="auto">
          <a:xfrm>
            <a:off x="1643042" y="785794"/>
            <a:ext cx="5715000" cy="3810000"/>
          </a:xfrm>
          <a:prstGeom prst="rect">
            <a:avLst/>
          </a:prstGeom>
          <a:noFill/>
        </p:spPr>
      </p:pic>
      <p:sp>
        <p:nvSpPr>
          <p:cNvPr id="4" name="Rectangle 3"/>
          <p:cNvSpPr/>
          <p:nvPr/>
        </p:nvSpPr>
        <p:spPr>
          <a:xfrm>
            <a:off x="214282" y="5143512"/>
            <a:ext cx="8715436" cy="523220"/>
          </a:xfrm>
          <a:prstGeom prst="rect">
            <a:avLst/>
          </a:prstGeom>
        </p:spPr>
        <p:txBody>
          <a:bodyPr wrap="square">
            <a:spAutoFit/>
          </a:bodyPr>
          <a:lstStyle/>
          <a:p>
            <a:pPr algn="ctr"/>
            <a:r>
              <a:rPr lang="fr-FR" sz="2800" b="1" dirty="0" err="1" smtClean="0"/>
              <a:t>Liceul</a:t>
            </a:r>
            <a:r>
              <a:rPr lang="fr-FR" sz="2800" b="1" dirty="0" smtClean="0"/>
              <a:t> Regina Maria - Dorohoi – Roumanie</a:t>
            </a:r>
          </a:p>
        </p:txBody>
      </p:sp>
    </p:spTree>
  </p:cSld>
  <p:clrMapOvr>
    <a:masterClrMapping/>
  </p:clrMapOvr>
  <p:transition advTm="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Drapeau du Luxembourg"/>
          <p:cNvPicPr>
            <a:picLocks noChangeAspect="1" noChangeArrowheads="1"/>
          </p:cNvPicPr>
          <p:nvPr/>
        </p:nvPicPr>
        <p:blipFill>
          <a:blip r:embed="rId2"/>
          <a:srcRect/>
          <a:stretch>
            <a:fillRect/>
          </a:stretch>
        </p:blipFill>
        <p:spPr bwMode="auto">
          <a:xfrm>
            <a:off x="1500166" y="214290"/>
            <a:ext cx="6246338" cy="4143404"/>
          </a:xfrm>
          <a:prstGeom prst="rect">
            <a:avLst/>
          </a:prstGeom>
          <a:noFill/>
        </p:spPr>
      </p:pic>
      <p:sp>
        <p:nvSpPr>
          <p:cNvPr id="2" name="ZoneTexte 1"/>
          <p:cNvSpPr txBox="1"/>
          <p:nvPr/>
        </p:nvSpPr>
        <p:spPr>
          <a:xfrm>
            <a:off x="357158" y="5429264"/>
            <a:ext cx="8429684" cy="461665"/>
          </a:xfrm>
          <a:prstGeom prst="rect">
            <a:avLst/>
          </a:prstGeom>
          <a:noFill/>
        </p:spPr>
        <p:txBody>
          <a:bodyPr wrap="square" rtlCol="0">
            <a:spAutoFit/>
          </a:bodyPr>
          <a:lstStyle/>
          <a:p>
            <a:pPr algn="ctr"/>
            <a:r>
              <a:rPr lang="fr-FR" sz="2400" b="1" dirty="0" smtClean="0"/>
              <a:t>Deutsch-</a:t>
            </a:r>
            <a:r>
              <a:rPr lang="fr-FR" sz="2400" b="1" dirty="0" err="1" smtClean="0"/>
              <a:t>Luxemburgisches</a:t>
            </a:r>
            <a:r>
              <a:rPr lang="fr-FR" sz="2400" b="1" dirty="0" smtClean="0"/>
              <a:t> Schengen-</a:t>
            </a:r>
            <a:r>
              <a:rPr lang="fr-FR" sz="2400" b="1" dirty="0" err="1" smtClean="0"/>
              <a:t>Lyzeum</a:t>
            </a:r>
            <a:r>
              <a:rPr lang="fr-FR" sz="2400" b="1" dirty="0" smtClean="0"/>
              <a:t> – Perl – Luxembourg</a:t>
            </a:r>
          </a:p>
        </p:txBody>
      </p:sp>
    </p:spTree>
  </p:cSld>
  <p:clrMapOvr>
    <a:masterClrMapping/>
  </p:clrMapOvr>
  <p:transition advTm="3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604" y="2714620"/>
            <a:ext cx="6061821" cy="1204306"/>
          </a:xfrm>
        </p:spPr>
        <p:txBody>
          <a:bodyPr>
            <a:normAutofit fontScale="90000"/>
          </a:bodyPr>
          <a:lstStyle/>
          <a:p>
            <a:r>
              <a:rPr lang="en-US" sz="4000" cap="none" dirty="0" smtClean="0">
                <a:latin typeface="+mn-lt"/>
              </a:rPr>
              <a:t>Les </a:t>
            </a:r>
            <a:r>
              <a:rPr lang="en-US" sz="4000" cap="none" dirty="0" err="1" smtClean="0">
                <a:latin typeface="+mn-lt"/>
              </a:rPr>
              <a:t>Danses</a:t>
            </a:r>
            <a:r>
              <a:rPr lang="en-US" sz="4000" cap="none" dirty="0" smtClean="0">
                <a:latin typeface="+mn-lt"/>
              </a:rPr>
              <a:t> </a:t>
            </a:r>
            <a:r>
              <a:rPr lang="en-US" sz="4000" cap="none" dirty="0" err="1" smtClean="0">
                <a:latin typeface="+mn-lt"/>
              </a:rPr>
              <a:t>Traditionnelles</a:t>
            </a:r>
            <a:r>
              <a:rPr lang="en-US" sz="4000" cap="none" dirty="0" smtClean="0">
                <a:latin typeface="+mn-lt"/>
              </a:rPr>
              <a:t> </a:t>
            </a:r>
            <a:r>
              <a:rPr lang="en-US" sz="4000" cap="none" dirty="0" err="1" smtClean="0">
                <a:latin typeface="+mn-lt"/>
              </a:rPr>
              <a:t>Roumaines</a:t>
            </a:r>
            <a:endParaRPr lang="en-US" sz="4000" cap="none" dirty="0">
              <a:latin typeface="+mn-lt"/>
            </a:endParaRPr>
          </a:p>
        </p:txBody>
      </p:sp>
    </p:spTree>
    <p:extLst>
      <p:ext uri="{BB962C8B-B14F-4D97-AF65-F5344CB8AC3E}">
        <p14:creationId xmlns:p14="http://schemas.microsoft.com/office/powerpoint/2010/main" xmlns="" val="1034007560"/>
      </p:ext>
    </p:extLst>
  </p:cSld>
  <p:clrMapOvr>
    <a:masterClrMapping/>
  </p:clrMapOvr>
  <p:transition advTm="3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7520940" cy="1371599"/>
          </a:xfrm>
        </p:spPr>
        <p:txBody>
          <a:bodyPr>
            <a:normAutofit/>
          </a:bodyPr>
          <a:lstStyle/>
          <a:p>
            <a:pPr lvl="1" algn="just"/>
            <a:r>
              <a:rPr lang="fr-FR" sz="1800" dirty="0" smtClean="0"/>
              <a:t>Les </a:t>
            </a:r>
            <a:r>
              <a:rPr lang="fr-FR" sz="1800" dirty="0"/>
              <a:t>danses populaires roumaines sont différentes d´une région à l´autre et </a:t>
            </a:r>
            <a:r>
              <a:rPr lang="fr-FR" sz="1800" dirty="0" smtClean="0"/>
              <a:t>leur répertoire </a:t>
            </a:r>
            <a:r>
              <a:rPr lang="fr-FR" sz="1800" dirty="0"/>
              <a:t>est très riche et très varié. Dans la partie sud-ouest et sud du pays par exemple, dans un seul village, on peut trouver jusqu´à quarante </a:t>
            </a:r>
            <a:r>
              <a:rPr lang="fr-FR" sz="1800" dirty="0" smtClean="0"/>
              <a:t>danses différentes</a:t>
            </a:r>
            <a:r>
              <a:rPr lang="fr-FR" sz="1800" dirty="0"/>
              <a:t>.</a:t>
            </a:r>
          </a:p>
          <a:p>
            <a:endParaRPr lang="en-US" sz="1400" dirty="0"/>
          </a:p>
        </p:txBody>
      </p:sp>
      <p:pic>
        <p:nvPicPr>
          <p:cNvPr id="4" name="Picture 3" descr="C:\Users\Mihai\Desktop\Stefa poze\th (9).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rot="20280716">
            <a:off x="235954" y="1927276"/>
            <a:ext cx="2470096" cy="1626146"/>
          </a:xfrm>
          <a:prstGeom prst="rect">
            <a:avLst/>
          </a:prstGeom>
          <a:noFill/>
        </p:spPr>
      </p:pic>
      <p:pic>
        <p:nvPicPr>
          <p:cNvPr id="5" name="Picture 8" descr="C:\Users\Mihai\Desktop\Stefa poze\th (11).jpg"/>
          <p:cNvPicPr>
            <a:picLocks noChangeAspect="1" noChangeArrowheads="1"/>
          </p:cNvPicPr>
          <p:nvPr/>
        </p:nvPicPr>
        <p:blipFill>
          <a:blip r:embed="rId3" cstate="print"/>
          <a:srcRect/>
          <a:stretch>
            <a:fillRect/>
          </a:stretch>
        </p:blipFill>
        <p:spPr bwMode="auto">
          <a:xfrm>
            <a:off x="2920641" y="2468687"/>
            <a:ext cx="3012926" cy="1656184"/>
          </a:xfrm>
          <a:prstGeom prst="rect">
            <a:avLst/>
          </a:prstGeom>
          <a:noFill/>
        </p:spPr>
      </p:pic>
      <p:pic>
        <p:nvPicPr>
          <p:cNvPr id="6" name="Picture 4" descr="C:\Users\Mihai\Desktop\Stefa poze\th (10).jpg"/>
          <p:cNvPicPr>
            <a:picLocks noChangeAspect="1" noChangeArrowheads="1"/>
          </p:cNvPicPr>
          <p:nvPr/>
        </p:nvPicPr>
        <p:blipFill>
          <a:blip r:embed="rId4" cstate="print"/>
          <a:srcRect/>
          <a:stretch>
            <a:fillRect/>
          </a:stretch>
        </p:blipFill>
        <p:spPr bwMode="auto">
          <a:xfrm rot="677726">
            <a:off x="6129476" y="1831246"/>
            <a:ext cx="2857500" cy="1885950"/>
          </a:xfrm>
          <a:prstGeom prst="rect">
            <a:avLst/>
          </a:prstGeom>
          <a:noFill/>
        </p:spPr>
      </p:pic>
      <p:pic>
        <p:nvPicPr>
          <p:cNvPr id="7" name="Picture 5" descr="C:\Users\Mihai\Desktop\Stefa poze\th (6).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rot="20514163">
            <a:off x="498139" y="4500363"/>
            <a:ext cx="2854542" cy="1914922"/>
          </a:xfrm>
          <a:prstGeom prst="rect">
            <a:avLst/>
          </a:prstGeom>
          <a:noFill/>
        </p:spPr>
      </p:pic>
      <p:pic>
        <p:nvPicPr>
          <p:cNvPr id="8" name="Picture 2" descr="C:\Users\Mihai\Desktop\Stefa poze\th (5).jpg"/>
          <p:cNvPicPr>
            <a:picLocks noChangeAspect="1" noChangeArrowheads="1"/>
          </p:cNvPicPr>
          <p:nvPr/>
        </p:nvPicPr>
        <p:blipFill>
          <a:blip r:embed="rId6" cstate="print"/>
          <a:srcRect/>
          <a:stretch>
            <a:fillRect/>
          </a:stretch>
        </p:blipFill>
        <p:spPr bwMode="auto">
          <a:xfrm>
            <a:off x="3962400" y="4419600"/>
            <a:ext cx="2857500" cy="1676400"/>
          </a:xfrm>
          <a:prstGeom prst="rect">
            <a:avLst/>
          </a:prstGeom>
          <a:noFill/>
        </p:spPr>
      </p:pic>
      <p:pic>
        <p:nvPicPr>
          <p:cNvPr id="9" name="Picture 7" descr="C:\Users\Mihai\Desktop\Stefa poze\th (18).jpg"/>
          <p:cNvPicPr>
            <a:picLocks noChangeAspect="1" noChangeArrowheads="1"/>
          </p:cNvPicPr>
          <p:nvPr/>
        </p:nvPicPr>
        <p:blipFill>
          <a:blip r:embed="rId7" cstate="print"/>
          <a:srcRect/>
          <a:stretch>
            <a:fillRect/>
          </a:stretch>
        </p:blipFill>
        <p:spPr bwMode="auto">
          <a:xfrm>
            <a:off x="7184222" y="4419600"/>
            <a:ext cx="1819275" cy="2076450"/>
          </a:xfrm>
          <a:prstGeom prst="rect">
            <a:avLst/>
          </a:prstGeom>
          <a:noFill/>
        </p:spPr>
      </p:pic>
    </p:spTree>
    <p:extLst>
      <p:ext uri="{BB962C8B-B14F-4D97-AF65-F5344CB8AC3E}">
        <p14:creationId xmlns:p14="http://schemas.microsoft.com/office/powerpoint/2010/main" xmlns="" val="3638800662"/>
      </p:ext>
    </p:extLst>
  </p:cSld>
  <p:clrMapOvr>
    <a:masterClrMapping/>
  </p:clrMapOvr>
  <p:transition advTm="3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La  classification des </a:t>
            </a:r>
            <a:r>
              <a:rPr lang="en-US" dirty="0" err="1">
                <a:latin typeface="+mn-lt"/>
              </a:rPr>
              <a:t>danses</a:t>
            </a:r>
            <a:endParaRPr lang="en-US" dirty="0">
              <a:latin typeface="+mn-lt"/>
            </a:endParaRPr>
          </a:p>
        </p:txBody>
      </p:sp>
      <p:sp>
        <p:nvSpPr>
          <p:cNvPr id="3" name="Content Placeholder 2"/>
          <p:cNvSpPr>
            <a:spLocks noGrp="1"/>
          </p:cNvSpPr>
          <p:nvPr>
            <p:ph idx="1"/>
          </p:nvPr>
        </p:nvSpPr>
        <p:spPr>
          <a:xfrm>
            <a:off x="822960" y="1100629"/>
            <a:ext cx="7520940" cy="575772"/>
          </a:xfrm>
        </p:spPr>
        <p:txBody>
          <a:bodyPr>
            <a:normAutofit fontScale="62500" lnSpcReduction="20000"/>
          </a:bodyPr>
          <a:lstStyle/>
          <a:p>
            <a:pPr lvl="1"/>
            <a:r>
              <a:rPr lang="ro-RO" dirty="0">
                <a:latin typeface="Comic Sans MS" pitchFamily="66" charset="0"/>
              </a:rPr>
              <a:t>Les danses roumaines sont exécutées en rondes fermées ou ouvertes, en demi-cercle ou en deux.</a:t>
            </a:r>
            <a:endParaRPr lang="en-US" dirty="0">
              <a:latin typeface="Comic Sans MS" pitchFamily="66" charset="0"/>
            </a:endParaRPr>
          </a:p>
          <a:p>
            <a:pPr lvl="2"/>
            <a:endParaRPr lang="en-US" dirty="0"/>
          </a:p>
        </p:txBody>
      </p:sp>
      <p:pic>
        <p:nvPicPr>
          <p:cNvPr id="4" name="Substituent conținut 8" descr="img fundal.jpg"/>
          <p:cNvPicPr>
            <a:picLocks noChangeAspect="1"/>
          </p:cNvPicPr>
          <p:nvPr/>
        </p:nvPicPr>
        <p:blipFill>
          <a:blip r:embed="rId2" cstate="print"/>
          <a:stretch>
            <a:fillRect/>
          </a:stretch>
        </p:blipFill>
        <p:spPr>
          <a:xfrm>
            <a:off x="5029200" y="1600200"/>
            <a:ext cx="3347864" cy="3096344"/>
          </a:xfrm>
          <a:prstGeom prst="rect">
            <a:avLst/>
          </a:prstGeom>
        </p:spPr>
      </p:pic>
      <p:pic>
        <p:nvPicPr>
          <p:cNvPr id="6" name="Substituent conținut 9" descr="th (5).jpg"/>
          <p:cNvPicPr>
            <a:picLocks noChangeAspect="1"/>
          </p:cNvPicPr>
          <p:nvPr/>
        </p:nvPicPr>
        <p:blipFill>
          <a:blip r:embed="rId3" cstate="print"/>
          <a:stretch>
            <a:fillRect/>
          </a:stretch>
        </p:blipFill>
        <p:spPr>
          <a:xfrm>
            <a:off x="920552" y="1600200"/>
            <a:ext cx="3059832" cy="2780928"/>
          </a:xfrm>
          <a:prstGeom prst="rect">
            <a:avLst/>
          </a:prstGeom>
        </p:spPr>
      </p:pic>
      <p:pic>
        <p:nvPicPr>
          <p:cNvPr id="5" name="Picture 2" descr="C:\Users\Mihai\Desktop\Stefa poze\th (7).jpg"/>
          <p:cNvPicPr>
            <a:picLocks noChangeAspect="1" noChangeArrowheads="1"/>
          </p:cNvPicPr>
          <p:nvPr/>
        </p:nvPicPr>
        <p:blipFill>
          <a:blip r:embed="rId4" cstate="print"/>
          <a:srcRect/>
          <a:stretch>
            <a:fillRect/>
          </a:stretch>
        </p:blipFill>
        <p:spPr bwMode="auto">
          <a:xfrm>
            <a:off x="3124200" y="3751686"/>
            <a:ext cx="2857500" cy="3096344"/>
          </a:xfrm>
          <a:prstGeom prst="rect">
            <a:avLst/>
          </a:prstGeom>
          <a:noFill/>
        </p:spPr>
      </p:pic>
    </p:spTree>
    <p:extLst>
      <p:ext uri="{BB962C8B-B14F-4D97-AF65-F5344CB8AC3E}">
        <p14:creationId xmlns:p14="http://schemas.microsoft.com/office/powerpoint/2010/main" xmlns="" val="2486831001"/>
      </p:ext>
    </p:extLst>
  </p:cSld>
  <p:clrMapOvr>
    <a:masterClrMapping/>
  </p:clrMapOvr>
  <p:transition advTm="3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mn-lt"/>
              </a:rPr>
              <a:t>cĂluȘul</a:t>
            </a:r>
            <a:endParaRPr lang="en-US" dirty="0">
              <a:latin typeface="+mn-lt"/>
            </a:endParaRPr>
          </a:p>
        </p:txBody>
      </p:sp>
      <p:sp>
        <p:nvSpPr>
          <p:cNvPr id="3" name="Content Placeholder 2"/>
          <p:cNvSpPr>
            <a:spLocks noGrp="1"/>
          </p:cNvSpPr>
          <p:nvPr>
            <p:ph idx="1"/>
          </p:nvPr>
        </p:nvSpPr>
        <p:spPr>
          <a:xfrm>
            <a:off x="-285784" y="1100628"/>
            <a:ext cx="9429784" cy="880572"/>
          </a:xfrm>
        </p:spPr>
        <p:txBody>
          <a:bodyPr>
            <a:normAutofit fontScale="25000" lnSpcReduction="20000"/>
          </a:bodyPr>
          <a:lstStyle/>
          <a:p>
            <a:pPr lvl="1"/>
            <a:r>
              <a:rPr lang="fr-FR" sz="7400" dirty="0" err="1"/>
              <a:t>Călușul</a:t>
            </a:r>
            <a:r>
              <a:rPr lang="fr-FR" sz="7400" dirty="0"/>
              <a:t> est une danse spécifique roumaine qu’on danse aujourd´hui dans les régions </a:t>
            </a:r>
            <a:r>
              <a:rPr lang="fr-FR" sz="7400" dirty="0" err="1"/>
              <a:t>Muntenia</a:t>
            </a:r>
            <a:r>
              <a:rPr lang="fr-FR" sz="7400" dirty="0"/>
              <a:t>, </a:t>
            </a:r>
            <a:r>
              <a:rPr lang="fr-FR" sz="7400" dirty="0" err="1"/>
              <a:t>Oltenia</a:t>
            </a:r>
            <a:r>
              <a:rPr lang="fr-FR" sz="7400" dirty="0"/>
              <a:t> et Ardeal. La tradition de la danse roumaine </a:t>
            </a:r>
            <a:r>
              <a:rPr lang="fr-FR" sz="7400" dirty="0" err="1"/>
              <a:t>Căluș</a:t>
            </a:r>
            <a:r>
              <a:rPr lang="fr-FR" sz="7400" dirty="0"/>
              <a:t> est entrée en UNESCO , en novembre 2005, avec le nom ,,La rituel de la danse </a:t>
            </a:r>
            <a:r>
              <a:rPr lang="fr-FR" sz="7400" dirty="0" err="1"/>
              <a:t>Căluș</a:t>
            </a:r>
            <a:r>
              <a:rPr lang="fr-FR" sz="7400" dirty="0"/>
              <a:t>˝. </a:t>
            </a:r>
          </a:p>
          <a:p>
            <a:pPr lvl="2"/>
            <a:endParaRPr lang="en-US" dirty="0"/>
          </a:p>
        </p:txBody>
      </p:sp>
      <p:pic>
        <p:nvPicPr>
          <p:cNvPr id="7" name="Picture 2" descr="C:\Users\Mihai\Desktop\Stefa poze\th (16).jpg"/>
          <p:cNvPicPr>
            <a:picLocks noChangeAspect="1" noChangeArrowheads="1"/>
          </p:cNvPicPr>
          <p:nvPr/>
        </p:nvPicPr>
        <p:blipFill>
          <a:blip r:embed="rId2" cstate="print"/>
          <a:srcRect/>
          <a:stretch>
            <a:fillRect/>
          </a:stretch>
        </p:blipFill>
        <p:spPr bwMode="auto">
          <a:xfrm>
            <a:off x="304799" y="2743200"/>
            <a:ext cx="3730321" cy="3332419"/>
          </a:xfrm>
          <a:prstGeom prst="rect">
            <a:avLst/>
          </a:prstGeom>
          <a:noFill/>
        </p:spPr>
      </p:pic>
      <p:pic>
        <p:nvPicPr>
          <p:cNvPr id="8" name="Picture 7" descr="C:\Users\Mihai\Desktop\Stefa poze\th (13).jpg"/>
          <p:cNvPicPr>
            <a:picLocks noChangeAspect="1" noChangeArrowheads="1"/>
          </p:cNvPicPr>
          <p:nvPr/>
        </p:nvPicPr>
        <p:blipFill>
          <a:blip r:embed="rId3" cstate="print"/>
          <a:srcRect/>
          <a:stretch>
            <a:fillRect/>
          </a:stretch>
        </p:blipFill>
        <p:spPr bwMode="auto">
          <a:xfrm>
            <a:off x="4697288" y="3200400"/>
            <a:ext cx="3927709" cy="2592288"/>
          </a:xfrm>
          <a:prstGeom prst="rect">
            <a:avLst/>
          </a:prstGeom>
          <a:noFill/>
        </p:spPr>
      </p:pic>
    </p:spTree>
    <p:extLst>
      <p:ext uri="{BB962C8B-B14F-4D97-AF65-F5344CB8AC3E}">
        <p14:creationId xmlns:p14="http://schemas.microsoft.com/office/powerpoint/2010/main" xmlns="" val="2050369430"/>
      </p:ext>
    </p:extLst>
  </p:cSld>
  <p:clrMapOvr>
    <a:masterClrMapping/>
  </p:clrMapOvr>
  <p:transition advTm="3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mn-lt"/>
              </a:rPr>
              <a:t>hora</a:t>
            </a:r>
            <a:endParaRPr lang="en-US" dirty="0">
              <a:latin typeface="+mn-lt"/>
            </a:endParaRPr>
          </a:p>
        </p:txBody>
      </p:sp>
      <p:sp>
        <p:nvSpPr>
          <p:cNvPr id="3" name="Content Placeholder 2"/>
          <p:cNvSpPr>
            <a:spLocks noGrp="1"/>
          </p:cNvSpPr>
          <p:nvPr>
            <p:ph idx="1"/>
          </p:nvPr>
        </p:nvSpPr>
        <p:spPr>
          <a:xfrm>
            <a:off x="822960" y="1100628"/>
            <a:ext cx="7520940" cy="804372"/>
          </a:xfrm>
        </p:spPr>
        <p:txBody>
          <a:bodyPr>
            <a:normAutofit fontScale="92500" lnSpcReduction="20000"/>
          </a:bodyPr>
          <a:lstStyle/>
          <a:p>
            <a:pPr lvl="1"/>
            <a:r>
              <a:rPr lang="fr-FR" dirty="0"/>
              <a:t>Hora est une danse spécifique roumaine avec le rythme mou , qui est dansé en rondes fermées.</a:t>
            </a:r>
          </a:p>
        </p:txBody>
      </p:sp>
      <p:pic>
        <p:nvPicPr>
          <p:cNvPr id="6" name="Picture 4" descr="C:\Users\Mihai\Desktop\Stefa poze\img fundal.jpg"/>
          <p:cNvPicPr>
            <a:picLocks noChangeAspect="1" noChangeArrowheads="1"/>
          </p:cNvPicPr>
          <p:nvPr/>
        </p:nvPicPr>
        <p:blipFill>
          <a:blip r:embed="rId2" cstate="print"/>
          <a:stretch>
            <a:fillRect/>
          </a:stretch>
        </p:blipFill>
        <p:spPr bwMode="auto">
          <a:xfrm>
            <a:off x="1331640" y="1981200"/>
            <a:ext cx="6480720" cy="4272242"/>
          </a:xfrm>
          <a:prstGeom prst="rect">
            <a:avLst/>
          </a:prstGeom>
          <a:noFill/>
        </p:spPr>
      </p:pic>
    </p:spTree>
    <p:extLst>
      <p:ext uri="{BB962C8B-B14F-4D97-AF65-F5344CB8AC3E}">
        <p14:creationId xmlns:p14="http://schemas.microsoft.com/office/powerpoint/2010/main" xmlns="" val="2564561861"/>
      </p:ext>
    </p:extLst>
  </p:cSld>
  <p:clrMapOvr>
    <a:masterClrMapping/>
  </p:clrMapOvr>
  <p:transition advTm="3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mn-lt"/>
              </a:rPr>
              <a:t>sÂrba</a:t>
            </a:r>
            <a:endParaRPr lang="en-US" dirty="0">
              <a:latin typeface="+mn-lt"/>
            </a:endParaRPr>
          </a:p>
        </p:txBody>
      </p:sp>
      <p:sp>
        <p:nvSpPr>
          <p:cNvPr id="3" name="Content Placeholder 2"/>
          <p:cNvSpPr>
            <a:spLocks noGrp="1"/>
          </p:cNvSpPr>
          <p:nvPr>
            <p:ph idx="1"/>
          </p:nvPr>
        </p:nvSpPr>
        <p:spPr>
          <a:xfrm>
            <a:off x="822960" y="1100628"/>
            <a:ext cx="7520940" cy="804372"/>
          </a:xfrm>
        </p:spPr>
        <p:txBody>
          <a:bodyPr>
            <a:normAutofit fontScale="92500" lnSpcReduction="20000"/>
          </a:bodyPr>
          <a:lstStyle/>
          <a:p>
            <a:pPr lvl="1"/>
            <a:r>
              <a:rPr lang="fr-FR" dirty="0" err="1"/>
              <a:t>Sârba</a:t>
            </a:r>
            <a:r>
              <a:rPr lang="fr-FR" dirty="0"/>
              <a:t> est une danse spécifique roumaine avec le rythme vivant.</a:t>
            </a:r>
          </a:p>
        </p:txBody>
      </p:sp>
      <p:pic>
        <p:nvPicPr>
          <p:cNvPr id="5" name="Picture 2" descr="C:\Users\Mihai\Desktop\Stefa poze\th (19).jpg"/>
          <p:cNvPicPr>
            <a:picLocks noChangeAspect="1" noChangeArrowheads="1"/>
          </p:cNvPicPr>
          <p:nvPr/>
        </p:nvPicPr>
        <p:blipFill>
          <a:blip r:embed="rId2" cstate="print"/>
          <a:srcRect/>
          <a:stretch>
            <a:fillRect/>
          </a:stretch>
        </p:blipFill>
        <p:spPr bwMode="auto">
          <a:xfrm>
            <a:off x="1943709" y="2276872"/>
            <a:ext cx="5256583" cy="3942438"/>
          </a:xfrm>
          <a:prstGeom prst="rect">
            <a:avLst/>
          </a:prstGeom>
          <a:noFill/>
        </p:spPr>
      </p:pic>
    </p:spTree>
    <p:extLst>
      <p:ext uri="{BB962C8B-B14F-4D97-AF65-F5344CB8AC3E}">
        <p14:creationId xmlns:p14="http://schemas.microsoft.com/office/powerpoint/2010/main" xmlns="" val="410533999"/>
      </p:ext>
    </p:extLst>
  </p:cSld>
  <p:clrMapOvr>
    <a:masterClrMapping/>
  </p:clrMapOvr>
  <p:transition advTm="3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rba moldoveneasca.mp4">
            <a:hlinkClick r:id="" action="ppaction://media"/>
          </p:cNvPr>
          <p:cNvPicPr>
            <a:picLocks noRot="1" noChangeAspect="1"/>
          </p:cNvPicPr>
          <p:nvPr>
            <a:videoFile r:link="rId1"/>
          </p:nvPr>
        </p:nvPicPr>
        <p:blipFill>
          <a:blip r:embed="rId3"/>
          <a:stretch>
            <a:fillRect/>
          </a:stretch>
        </p:blipFill>
        <p:spPr>
          <a:xfrm>
            <a:off x="428596" y="214290"/>
            <a:ext cx="8382027" cy="6286520"/>
          </a:xfrm>
          <a:prstGeom prst="rect">
            <a:avLst/>
          </a:prstGeom>
        </p:spPr>
      </p:pic>
    </p:spTree>
  </p:cSld>
  <p:clrMapOvr>
    <a:masterClrMapping/>
  </p:clrMapOvr>
  <p:transition advTm="6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CIULEANDRA</a:t>
            </a:r>
          </a:p>
        </p:txBody>
      </p:sp>
      <p:sp>
        <p:nvSpPr>
          <p:cNvPr id="3" name="Content Placeholder 2"/>
          <p:cNvSpPr>
            <a:spLocks noGrp="1"/>
          </p:cNvSpPr>
          <p:nvPr>
            <p:ph idx="1"/>
          </p:nvPr>
        </p:nvSpPr>
        <p:spPr>
          <a:xfrm>
            <a:off x="822960" y="1100628"/>
            <a:ext cx="7520940" cy="804372"/>
          </a:xfrm>
        </p:spPr>
        <p:txBody>
          <a:bodyPr>
            <a:normAutofit fontScale="85000" lnSpcReduction="10000"/>
          </a:bodyPr>
          <a:lstStyle/>
          <a:p>
            <a:pPr lvl="1"/>
            <a:r>
              <a:rPr lang="fr-FR" dirty="0" err="1"/>
              <a:t>Ciuleandra</a:t>
            </a:r>
            <a:r>
              <a:rPr lang="fr-FR" dirty="0"/>
              <a:t> est une danse spécifique roumaine de la région </a:t>
            </a:r>
            <a:r>
              <a:rPr lang="fr-FR" dirty="0" err="1"/>
              <a:t>Muntenia</a:t>
            </a:r>
            <a:r>
              <a:rPr lang="fr-FR" dirty="0"/>
              <a:t>, ayant un rythme progressif allègre. </a:t>
            </a:r>
          </a:p>
        </p:txBody>
      </p:sp>
      <p:pic>
        <p:nvPicPr>
          <p:cNvPr id="6" name="Picture 5" descr="C:\Users\Mihai\Desktop\Stefa poze\th (3).jpg"/>
          <p:cNvPicPr>
            <a:picLocks noChangeAspect="1" noChangeArrowheads="1"/>
          </p:cNvPicPr>
          <p:nvPr/>
        </p:nvPicPr>
        <p:blipFill>
          <a:blip r:embed="rId2" cstate="print"/>
          <a:srcRect/>
          <a:stretch>
            <a:fillRect/>
          </a:stretch>
        </p:blipFill>
        <p:spPr bwMode="auto">
          <a:xfrm>
            <a:off x="1876046" y="2636912"/>
            <a:ext cx="5391909" cy="3096344"/>
          </a:xfrm>
          <a:prstGeom prst="rect">
            <a:avLst/>
          </a:prstGeom>
          <a:noFill/>
        </p:spPr>
      </p:pic>
    </p:spTree>
    <p:extLst>
      <p:ext uri="{BB962C8B-B14F-4D97-AF65-F5344CB8AC3E}">
        <p14:creationId xmlns:p14="http://schemas.microsoft.com/office/powerpoint/2010/main" xmlns="" val="410179129"/>
      </p:ext>
    </p:extLst>
  </p:cSld>
  <p:clrMapOvr>
    <a:masterClrMapping/>
  </p:clrMapOvr>
  <p:transition advTm="3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_Ciuleandra.mp4">
            <a:hlinkClick r:id="" action="ppaction://media"/>
          </p:cNvPr>
          <p:cNvPicPr>
            <a:picLocks noRot="1" noChangeAspect="1"/>
          </p:cNvPicPr>
          <p:nvPr>
            <a:videoFile r:link="rId1"/>
          </p:nvPr>
        </p:nvPicPr>
        <p:blipFill>
          <a:blip r:embed="rId3"/>
          <a:stretch>
            <a:fillRect/>
          </a:stretch>
        </p:blipFill>
        <p:spPr>
          <a:xfrm>
            <a:off x="428596" y="214290"/>
            <a:ext cx="8382027" cy="6286520"/>
          </a:xfrm>
          <a:prstGeom prst="rect">
            <a:avLst/>
          </a:prstGeom>
        </p:spPr>
      </p:pic>
    </p:spTree>
  </p:cSld>
  <p:clrMapOvr>
    <a:masterClrMapping/>
  </p:clrMapOvr>
  <p:transition advTm="5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mn-lt"/>
              </a:rPr>
              <a:t>B</a:t>
            </a:r>
            <a:r>
              <a:rPr lang="en-US" dirty="0" err="1" smtClean="0">
                <a:latin typeface="+mn-lt"/>
              </a:rPr>
              <a:t>raŞoveanca</a:t>
            </a:r>
            <a:endParaRPr lang="en-US" dirty="0">
              <a:latin typeface="+mn-lt"/>
            </a:endParaRPr>
          </a:p>
        </p:txBody>
      </p:sp>
      <p:sp>
        <p:nvSpPr>
          <p:cNvPr id="3" name="Content Placeholder 2"/>
          <p:cNvSpPr>
            <a:spLocks noGrp="1"/>
          </p:cNvSpPr>
          <p:nvPr>
            <p:ph idx="1"/>
          </p:nvPr>
        </p:nvSpPr>
        <p:spPr>
          <a:xfrm>
            <a:off x="822960" y="1100628"/>
            <a:ext cx="7520940" cy="804372"/>
          </a:xfrm>
        </p:spPr>
        <p:txBody>
          <a:bodyPr>
            <a:normAutofit fontScale="92500" lnSpcReduction="20000"/>
          </a:bodyPr>
          <a:lstStyle/>
          <a:p>
            <a:pPr lvl="1"/>
            <a:r>
              <a:rPr lang="fr-FR" dirty="0" err="1"/>
              <a:t>Brașoveanca</a:t>
            </a:r>
            <a:r>
              <a:rPr lang="fr-FR" dirty="0"/>
              <a:t> est un danse jouée en couple, ayant un rythme progressif vif. </a:t>
            </a:r>
          </a:p>
        </p:txBody>
      </p:sp>
      <p:pic>
        <p:nvPicPr>
          <p:cNvPr id="5" name="Picture 2" descr="C:\Users\Mihai\Desktop\Stefa poze\th (2).jpg"/>
          <p:cNvPicPr>
            <a:picLocks noChangeAspect="1" noChangeArrowheads="1"/>
          </p:cNvPicPr>
          <p:nvPr/>
        </p:nvPicPr>
        <p:blipFill>
          <a:blip r:embed="rId2" cstate="print"/>
          <a:srcRect/>
          <a:stretch>
            <a:fillRect/>
          </a:stretch>
        </p:blipFill>
        <p:spPr bwMode="auto">
          <a:xfrm>
            <a:off x="1439652" y="2286000"/>
            <a:ext cx="6264696" cy="3819131"/>
          </a:xfrm>
          <a:prstGeom prst="rect">
            <a:avLst/>
          </a:prstGeom>
          <a:noFill/>
        </p:spPr>
      </p:pic>
    </p:spTree>
    <p:extLst>
      <p:ext uri="{BB962C8B-B14F-4D97-AF65-F5344CB8AC3E}">
        <p14:creationId xmlns:p14="http://schemas.microsoft.com/office/powerpoint/2010/main" xmlns="" val="1973097762"/>
      </p:ext>
    </p:extLst>
  </p:cSld>
  <p:clrMapOvr>
    <a:masterClrMapping/>
  </p:clrMapOvr>
  <p:transition advTm="3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908720"/>
            <a:ext cx="7772400" cy="1470025"/>
          </a:xfrm>
        </p:spPr>
        <p:txBody>
          <a:bodyPr/>
          <a:lstStyle/>
          <a:p>
            <a:r>
              <a:rPr lang="de-DE" dirty="0" err="1" smtClean="0"/>
              <a:t>Procession</a:t>
            </a:r>
            <a:r>
              <a:rPr lang="de-DE" dirty="0" smtClean="0"/>
              <a:t> </a:t>
            </a:r>
            <a:r>
              <a:rPr lang="de-DE" dirty="0" err="1" smtClean="0"/>
              <a:t>dansante</a:t>
            </a:r>
            <a:r>
              <a:rPr lang="de-DE" dirty="0" smtClean="0"/>
              <a:t> </a:t>
            </a:r>
            <a:r>
              <a:rPr lang="de-DE" dirty="0" err="1" smtClean="0"/>
              <a:t>d‘Echternach</a:t>
            </a:r>
            <a:endParaRPr lang="de-DE" dirty="0"/>
          </a:p>
        </p:txBody>
      </p:sp>
      <p:sp>
        <p:nvSpPr>
          <p:cNvPr id="3" name="Untertitel 2"/>
          <p:cNvSpPr>
            <a:spLocks noGrp="1"/>
          </p:cNvSpPr>
          <p:nvPr>
            <p:ph type="subTitle" idx="1"/>
          </p:nvPr>
        </p:nvSpPr>
        <p:spPr/>
        <p:txBody>
          <a:bodyPr/>
          <a:lstStyle/>
          <a:p>
            <a:endParaRPr lang="de-DE"/>
          </a:p>
        </p:txBody>
      </p:sp>
      <p:pic>
        <p:nvPicPr>
          <p:cNvPr id="3074" name="Picture 2" descr="C:\Users\Werner\Desktop\9b5060da8b.jpg"/>
          <p:cNvPicPr>
            <a:picLocks noChangeAspect="1" noChangeArrowheads="1"/>
          </p:cNvPicPr>
          <p:nvPr/>
        </p:nvPicPr>
        <p:blipFill>
          <a:blip r:embed="rId2" cstate="print"/>
          <a:srcRect/>
          <a:stretch>
            <a:fillRect/>
          </a:stretch>
        </p:blipFill>
        <p:spPr bwMode="auto">
          <a:xfrm>
            <a:off x="971600" y="2348880"/>
            <a:ext cx="7565099" cy="4255368"/>
          </a:xfrm>
          <a:prstGeom prst="rect">
            <a:avLst/>
          </a:prstGeom>
          <a:noFill/>
        </p:spPr>
      </p:pic>
    </p:spTree>
  </p:cSld>
  <p:clrMapOvr>
    <a:masterClrMapping/>
  </p:clrMapOvr>
  <p:transition advTm="3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_Brasoveanca.mp4">
            <a:hlinkClick r:id="" action="ppaction://media"/>
          </p:cNvPr>
          <p:cNvPicPr>
            <a:picLocks noRot="1" noChangeAspect="1"/>
          </p:cNvPicPr>
          <p:nvPr>
            <a:videoFile r:link="rId1"/>
          </p:nvPr>
        </p:nvPicPr>
        <p:blipFill>
          <a:blip r:embed="rId3"/>
          <a:stretch>
            <a:fillRect/>
          </a:stretch>
        </p:blipFill>
        <p:spPr>
          <a:xfrm>
            <a:off x="428596" y="214290"/>
            <a:ext cx="8286775" cy="6215082"/>
          </a:xfrm>
          <a:prstGeom prst="rect">
            <a:avLst/>
          </a:prstGeom>
        </p:spPr>
      </p:pic>
    </p:spTree>
  </p:cSld>
  <p:clrMapOvr>
    <a:masterClrMapping/>
  </p:clrMapOvr>
  <p:transition advTm="4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mn-lt"/>
              </a:rPr>
              <a:t>periniŢa</a:t>
            </a:r>
            <a:endParaRPr lang="en-US" dirty="0">
              <a:latin typeface="+mn-lt"/>
            </a:endParaRPr>
          </a:p>
        </p:txBody>
      </p:sp>
      <p:sp>
        <p:nvSpPr>
          <p:cNvPr id="3" name="Content Placeholder 2"/>
          <p:cNvSpPr>
            <a:spLocks noGrp="1"/>
          </p:cNvSpPr>
          <p:nvPr>
            <p:ph idx="1"/>
          </p:nvPr>
        </p:nvSpPr>
        <p:spPr>
          <a:xfrm>
            <a:off x="822960" y="1100628"/>
            <a:ext cx="7520940" cy="1413972"/>
          </a:xfrm>
        </p:spPr>
        <p:txBody>
          <a:bodyPr>
            <a:normAutofit fontScale="55000" lnSpcReduction="20000"/>
          </a:bodyPr>
          <a:lstStyle/>
          <a:p>
            <a:pPr lvl="1"/>
            <a:r>
              <a:rPr lang="fr-FR" dirty="0" err="1"/>
              <a:t>Perinița</a:t>
            </a:r>
            <a:r>
              <a:rPr lang="fr-FR" dirty="0"/>
              <a:t> est une danse spécifique de la région </a:t>
            </a:r>
            <a:r>
              <a:rPr lang="fr-FR" dirty="0" err="1"/>
              <a:t>Muntenia</a:t>
            </a:r>
            <a:r>
              <a:rPr lang="fr-FR" dirty="0"/>
              <a:t> pour les noces avec le rythme allègre,  présente dans toutes les régions de la Roumanie. </a:t>
            </a:r>
          </a:p>
          <a:p>
            <a:pPr lvl="1"/>
            <a:r>
              <a:rPr lang="fr-FR" dirty="0"/>
              <a:t>Un garçon sort au centre du cercle, il choisit une fille , ensuite ils agenouillent sur un oreiller ou un mouchoir et le garçon baise la fille; la danse continue et les couples des jeunes changent. </a:t>
            </a:r>
          </a:p>
        </p:txBody>
      </p:sp>
      <p:pic>
        <p:nvPicPr>
          <p:cNvPr id="6" name="Picture 2" descr="C:\Users\Mihai\Desktop\Stefa poze\th (4).jpg"/>
          <p:cNvPicPr>
            <a:picLocks noChangeAspect="1" noChangeArrowheads="1"/>
          </p:cNvPicPr>
          <p:nvPr/>
        </p:nvPicPr>
        <p:blipFill>
          <a:blip r:embed="rId2" cstate="print"/>
          <a:srcRect/>
          <a:stretch>
            <a:fillRect/>
          </a:stretch>
        </p:blipFill>
        <p:spPr bwMode="auto">
          <a:xfrm>
            <a:off x="1547664" y="2996952"/>
            <a:ext cx="6048672" cy="3429659"/>
          </a:xfrm>
          <a:prstGeom prst="rect">
            <a:avLst/>
          </a:prstGeom>
          <a:noFill/>
        </p:spPr>
      </p:pic>
    </p:spTree>
    <p:extLst>
      <p:ext uri="{BB962C8B-B14F-4D97-AF65-F5344CB8AC3E}">
        <p14:creationId xmlns:p14="http://schemas.microsoft.com/office/powerpoint/2010/main" xmlns="" val="3925400029"/>
      </p:ext>
    </p:extLst>
  </p:cSld>
  <p:clrMapOvr>
    <a:masterClrMapping/>
  </p:clrMapOvr>
  <p:transition advTm="3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_perinita nunta Teo&amp;Dani.mp4">
            <a:hlinkClick r:id="" action="ppaction://media"/>
          </p:cNvPr>
          <p:cNvPicPr>
            <a:picLocks noRot="1" noChangeAspect="1"/>
          </p:cNvPicPr>
          <p:nvPr>
            <a:videoFile r:link="rId1"/>
          </p:nvPr>
        </p:nvPicPr>
        <p:blipFill>
          <a:blip r:embed="rId3"/>
          <a:stretch>
            <a:fillRect/>
          </a:stretch>
        </p:blipFill>
        <p:spPr>
          <a:xfrm>
            <a:off x="357158" y="214290"/>
            <a:ext cx="8429652" cy="6322239"/>
          </a:xfrm>
          <a:prstGeom prst="rect">
            <a:avLst/>
          </a:prstGeom>
        </p:spPr>
      </p:pic>
    </p:spTree>
  </p:cSld>
  <p:clrMapOvr>
    <a:masterClrMapping/>
  </p:clrMapOvr>
  <p:transition advTm="2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a:lstStyle/>
          <a:p>
            <a:endParaRPr lang="en-US"/>
          </a:p>
        </p:txBody>
      </p:sp>
      <p:sp>
        <p:nvSpPr>
          <p:cNvPr id="3" name="Subtitlu 2"/>
          <p:cNvSpPr>
            <a:spLocks noGrp="1"/>
          </p:cNvSpPr>
          <p:nvPr>
            <p:ph type="subTitle" idx="1"/>
          </p:nvPr>
        </p:nvSpPr>
        <p:spPr/>
        <p:txBody>
          <a:bodyPr/>
          <a:lstStyle/>
          <a:p>
            <a:endParaRPr lang="en-US"/>
          </a:p>
        </p:txBody>
      </p:sp>
      <p:pic>
        <p:nvPicPr>
          <p:cNvPr id="4" name="I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9144000" cy="6862983"/>
          </a:xfrm>
          <a:prstGeom prst="rect">
            <a:avLst/>
          </a:prstGeom>
        </p:spPr>
      </p:pic>
      <p:sp>
        <p:nvSpPr>
          <p:cNvPr id="7" name="CasetăText 6"/>
          <p:cNvSpPr txBox="1"/>
          <p:nvPr/>
        </p:nvSpPr>
        <p:spPr>
          <a:xfrm>
            <a:off x="685800" y="640078"/>
            <a:ext cx="5829300" cy="2585323"/>
          </a:xfrm>
          <a:prstGeom prst="rect">
            <a:avLst/>
          </a:prstGeom>
          <a:noFill/>
        </p:spPr>
        <p:txBody>
          <a:bodyPr wrap="square" rtlCol="0">
            <a:spAutoFit/>
          </a:bodyPr>
          <a:lstStyle/>
          <a:p>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La chanson </a:t>
            </a:r>
            <a:r>
              <a:rPr lang="en-US" sz="54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traditionnelle</a:t>
            </a: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54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roumaine</a:t>
            </a: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endParaRPr lang="en-US" sz="5400" dirty="0"/>
          </a:p>
        </p:txBody>
      </p:sp>
    </p:spTree>
    <p:extLst>
      <p:ext uri="{BB962C8B-B14F-4D97-AF65-F5344CB8AC3E}">
        <p14:creationId xmlns:p14="http://schemas.microsoft.com/office/powerpoint/2010/main" xmlns="" val="3783889537"/>
      </p:ext>
    </p:extLst>
  </p:cSld>
  <p:clrMapOvr>
    <a:masterClrMapping/>
  </p:clrMapOvr>
  <p:transition advTm="30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6" name="Substituent conținut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9144000" cy="6858000"/>
          </a:xfrm>
        </p:spPr>
      </p:pic>
      <p:sp>
        <p:nvSpPr>
          <p:cNvPr id="7" name="Dreptunghi 6"/>
          <p:cNvSpPr/>
          <p:nvPr/>
        </p:nvSpPr>
        <p:spPr>
          <a:xfrm>
            <a:off x="2936383" y="147935"/>
            <a:ext cx="3438659" cy="1107996"/>
          </a:xfrm>
          <a:prstGeom prst="rect">
            <a:avLst/>
          </a:prstGeom>
          <a:noFill/>
          <a:ln>
            <a:noFill/>
          </a:ln>
          <a:effectLst>
            <a:outerShdw blurRad="50800" dist="38100" algn="l" rotWithShape="0">
              <a:prstClr val="black">
                <a:alpha val="40000"/>
              </a:prstClr>
            </a:outerShdw>
          </a:effectLst>
          <a:scene3d>
            <a:camera prst="obliqueTopLeft"/>
            <a:lightRig rig="threePt" dir="t"/>
          </a:scene3d>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ro-RO" sz="6600" b="1" i="1" cap="none" spc="0" dirty="0">
              <a:ln/>
              <a:solidFill>
                <a:schemeClr val="accent4"/>
              </a:solidFill>
              <a:effectLst/>
              <a:latin typeface="Adobe Myungjo Std M" panose="02020600000000000000" pitchFamily="18" charset="-128"/>
              <a:ea typeface="Adobe Myungjo Std M" panose="02020600000000000000" pitchFamily="18" charset="-128"/>
            </a:endParaRPr>
          </a:p>
        </p:txBody>
      </p:sp>
      <p:sp>
        <p:nvSpPr>
          <p:cNvPr id="8" name="Dreptunghi 7"/>
          <p:cNvSpPr/>
          <p:nvPr/>
        </p:nvSpPr>
        <p:spPr>
          <a:xfrm>
            <a:off x="2936383" y="400215"/>
            <a:ext cx="3438659" cy="923330"/>
          </a:xfrm>
          <a:prstGeom prst="rect">
            <a:avLst/>
          </a:prstGeom>
          <a:noFill/>
        </p:spPr>
        <p:txBody>
          <a:bodyPr wrap="square" lIns="91440" tIns="45720" rIns="91440" bIns="45720">
            <a:spAutoFit/>
          </a:bodyPr>
          <a:lstStyle/>
          <a:p>
            <a:pPr algn="ctr"/>
            <a:endParaRPr lang="ro-RO" sz="5400" b="1" cap="none" spc="0" dirty="0">
              <a:ln w="22225">
                <a:solidFill>
                  <a:schemeClr val="accent2"/>
                </a:solidFill>
                <a:prstDash val="solid"/>
              </a:ln>
              <a:solidFill>
                <a:schemeClr val="accent2">
                  <a:lumMod val="40000"/>
                  <a:lumOff val="60000"/>
                </a:schemeClr>
              </a:solidFill>
              <a:effectLst/>
            </a:endParaRPr>
          </a:p>
        </p:txBody>
      </p:sp>
      <p:sp>
        <p:nvSpPr>
          <p:cNvPr id="9" name="Dreptunghi 8"/>
          <p:cNvSpPr/>
          <p:nvPr/>
        </p:nvSpPr>
        <p:spPr>
          <a:xfrm rot="21312545">
            <a:off x="3506274" y="2967335"/>
            <a:ext cx="1135001" cy="923330"/>
          </a:xfrm>
          <a:prstGeom prst="rect">
            <a:avLst/>
          </a:prstGeom>
          <a:noFill/>
        </p:spPr>
        <p:txBody>
          <a:bodyPr wrap="square" lIns="91440" tIns="45720" rIns="91440" bIns="45720">
            <a:spAutoFit/>
          </a:bodyPr>
          <a:lstStyle/>
          <a:p>
            <a:pPr algn="ctr"/>
            <a:endParaRPr lang="ro-RO" sz="5400" b="1" cap="none" spc="0" dirty="0">
              <a:ln w="22225">
                <a:solidFill>
                  <a:schemeClr val="accent2"/>
                </a:solidFill>
                <a:prstDash val="solid"/>
              </a:ln>
              <a:solidFill>
                <a:schemeClr val="accent2">
                  <a:lumMod val="40000"/>
                  <a:lumOff val="60000"/>
                </a:schemeClr>
              </a:solidFill>
              <a:effectLst/>
            </a:endParaRPr>
          </a:p>
        </p:txBody>
      </p:sp>
      <p:sp>
        <p:nvSpPr>
          <p:cNvPr id="10" name="Dreptunghi 9"/>
          <p:cNvSpPr/>
          <p:nvPr/>
        </p:nvSpPr>
        <p:spPr>
          <a:xfrm>
            <a:off x="4502725" y="2967335"/>
            <a:ext cx="184731" cy="923330"/>
          </a:xfrm>
          <a:prstGeom prst="rect">
            <a:avLst/>
          </a:prstGeom>
          <a:noFill/>
        </p:spPr>
        <p:txBody>
          <a:bodyPr wrap="none" lIns="91440" tIns="45720" rIns="91440" bIns="45720">
            <a:spAutoFit/>
          </a:bodyPr>
          <a:lstStyle/>
          <a:p>
            <a:pPr algn="ctr"/>
            <a:endParaRPr lang="ro-RO" sz="5400" b="0" cap="none" spc="0" dirty="0">
              <a:ln w="0"/>
              <a:gradFill>
                <a:gsLst>
                  <a:gs pos="21000">
                    <a:srgbClr val="53575C"/>
                  </a:gs>
                  <a:gs pos="88000">
                    <a:srgbClr val="C5C7CA"/>
                  </a:gs>
                </a:gsLst>
                <a:lin ang="5400000"/>
              </a:gradFill>
              <a:effectLst/>
            </a:endParaRPr>
          </a:p>
        </p:txBody>
      </p:sp>
      <p:sp>
        <p:nvSpPr>
          <p:cNvPr id="13" name="Dreptunghi 12"/>
          <p:cNvSpPr/>
          <p:nvPr/>
        </p:nvSpPr>
        <p:spPr>
          <a:xfrm>
            <a:off x="3366587" y="182881"/>
            <a:ext cx="3068469" cy="1200329"/>
          </a:xfrm>
          <a:prstGeom prst="rect">
            <a:avLst/>
          </a:prstGeom>
          <a:noFill/>
          <a:scene3d>
            <a:camera prst="obliqueTopRight"/>
            <a:lightRig rig="threePt" dir="t"/>
          </a:scene3d>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err="1" smtClean="0">
                <a:ln/>
                <a:solidFill>
                  <a:schemeClr val="accent4"/>
                </a:solidFill>
                <a:effectLst/>
              </a:rPr>
              <a:t>Colinda</a:t>
            </a:r>
            <a:endParaRPr lang="ro-RO" sz="7200" b="1" cap="none" spc="0" dirty="0">
              <a:ln/>
              <a:solidFill>
                <a:schemeClr val="accent4"/>
              </a:solidFill>
              <a:effectLst/>
            </a:endParaRPr>
          </a:p>
        </p:txBody>
      </p:sp>
    </p:spTree>
    <p:extLst>
      <p:ext uri="{BB962C8B-B14F-4D97-AF65-F5344CB8AC3E}">
        <p14:creationId xmlns:p14="http://schemas.microsoft.com/office/powerpoint/2010/main" xmlns="" val="685271389"/>
      </p:ext>
    </p:extLst>
  </p:cSld>
  <p:clrMapOvr>
    <a:masterClrMapping/>
  </p:clrMapOvr>
  <p:transition spd="slow" advTm="3000">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ubstituent conținut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2"/>
            <a:ext cx="5582992" cy="6857999"/>
          </a:xfrm>
        </p:spPr>
      </p:pic>
      <p:sp>
        <p:nvSpPr>
          <p:cNvPr id="7" name="CasetăText 6"/>
          <p:cNvSpPr txBox="1"/>
          <p:nvPr/>
        </p:nvSpPr>
        <p:spPr>
          <a:xfrm>
            <a:off x="405685" y="360609"/>
            <a:ext cx="8738315" cy="461665"/>
          </a:xfrm>
          <a:prstGeom prst="rect">
            <a:avLst/>
          </a:prstGeom>
          <a:noFill/>
        </p:spPr>
        <p:txBody>
          <a:bodyPr wrap="square" rtlCol="0">
            <a:spAutoFit/>
          </a:bodyPr>
          <a:lstStyle/>
          <a:p>
            <a:r>
              <a:rPr lang="en-US" sz="2400" b="1" i="1" dirty="0" smtClean="0">
                <a:solidFill>
                  <a:schemeClr val="accent3">
                    <a:lumMod val="40000"/>
                    <a:lumOff val="60000"/>
                  </a:schemeClr>
                </a:solidFill>
              </a:rPr>
              <a:t>	</a:t>
            </a:r>
            <a:endParaRPr lang="en-US" sz="2400" b="1" i="1" dirty="0">
              <a:solidFill>
                <a:schemeClr val="accent3">
                  <a:lumMod val="40000"/>
                  <a:lumOff val="60000"/>
                </a:schemeClr>
              </a:solidFill>
            </a:endParaRPr>
          </a:p>
        </p:txBody>
      </p:sp>
      <p:sp>
        <p:nvSpPr>
          <p:cNvPr id="4" name="CasetăText 3"/>
          <p:cNvSpPr txBox="1"/>
          <p:nvPr/>
        </p:nvSpPr>
        <p:spPr>
          <a:xfrm>
            <a:off x="5582992" y="206062"/>
            <a:ext cx="3477296" cy="6001643"/>
          </a:xfrm>
          <a:prstGeom prst="rect">
            <a:avLst/>
          </a:prstGeom>
          <a:noFill/>
        </p:spPr>
        <p:txBody>
          <a:bodyPr wrap="square" rtlCol="0">
            <a:spAutoFit/>
          </a:bodyPr>
          <a:lstStyle/>
          <a:p>
            <a:r>
              <a:rPr lang="en-US" sz="3200" b="1" dirty="0" smtClean="0"/>
              <a:t> </a:t>
            </a:r>
            <a:r>
              <a:rPr lang="en-US" sz="3200" b="1" dirty="0" err="1" smtClean="0"/>
              <a:t>Colindul</a:t>
            </a:r>
            <a:r>
              <a:rPr lang="en-US" sz="3200" b="1" dirty="0" smtClean="0"/>
              <a:t> </a:t>
            </a:r>
            <a:r>
              <a:rPr lang="fr-FR" sz="3200" b="1" dirty="0" smtClean="0"/>
              <a:t>est </a:t>
            </a:r>
            <a:r>
              <a:rPr lang="fr-FR" sz="3200" b="1" dirty="0"/>
              <a:t>une chanson traditionnelle roumaine interprétée par des groupes d’enfants, de jeunes ou d’adultes, à l’occasion du Noel et du Nouvel An. Celle-ci exprime un souhait.</a:t>
            </a:r>
            <a:endParaRPr lang="en-US" sz="3200" b="1" dirty="0"/>
          </a:p>
        </p:txBody>
      </p:sp>
    </p:spTree>
    <p:extLst>
      <p:ext uri="{BB962C8B-B14F-4D97-AF65-F5344CB8AC3E}">
        <p14:creationId xmlns:p14="http://schemas.microsoft.com/office/powerpoint/2010/main" xmlns="" val="1866093308"/>
      </p:ext>
    </p:extLst>
  </p:cSld>
  <p:clrMapOvr>
    <a:masterClrMapping/>
  </p:clrMapOvr>
  <p:transition spd="slow" advTm="5000">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dirty="0" smtClean="0"/>
              <a:t>3</a:t>
            </a:r>
            <a:endParaRPr lang="en-US" dirty="0"/>
          </a:p>
        </p:txBody>
      </p:sp>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9144001" cy="6885744"/>
          </a:xfrm>
        </p:spPr>
      </p:pic>
    </p:spTree>
    <p:extLst>
      <p:ext uri="{BB962C8B-B14F-4D97-AF65-F5344CB8AC3E}">
        <p14:creationId xmlns:p14="http://schemas.microsoft.com/office/powerpoint/2010/main" xmlns="" val="165557676"/>
      </p:ext>
    </p:extLst>
  </p:cSld>
  <p:clrMapOvr>
    <a:masterClrMapping/>
  </p:clrMapOvr>
  <p:transition spd="slow" advTm="3000">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linde de Craciun -Madrigal Bucharest Choir -  Here come the Carol Singers  by Tiberiu Brediceanu.mp4">
            <a:hlinkClick r:id="" action="ppaction://media"/>
          </p:cNvPr>
          <p:cNvPicPr>
            <a:picLocks noRot="1" noChangeAspect="1"/>
          </p:cNvPicPr>
          <p:nvPr>
            <a:videoFile r:link="rId1"/>
          </p:nvPr>
        </p:nvPicPr>
        <p:blipFill>
          <a:blip r:embed="rId3"/>
          <a:stretch>
            <a:fillRect/>
          </a:stretch>
        </p:blipFill>
        <p:spPr>
          <a:xfrm>
            <a:off x="428596" y="214290"/>
            <a:ext cx="8358214" cy="6268661"/>
          </a:xfrm>
          <a:prstGeom prst="rect">
            <a:avLst/>
          </a:prstGeom>
        </p:spPr>
      </p:pic>
    </p:spTree>
  </p:cSld>
  <p:clrMapOvr>
    <a:masterClrMapping/>
  </p:clrMapOvr>
  <p:transition advTm="5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ubstituent conținut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66537" cy="6858001"/>
          </a:xfrm>
        </p:spPr>
      </p:pic>
      <p:sp>
        <p:nvSpPr>
          <p:cNvPr id="8" name="Dreptunghi 7"/>
          <p:cNvSpPr/>
          <p:nvPr/>
        </p:nvSpPr>
        <p:spPr>
          <a:xfrm>
            <a:off x="782392" y="2967335"/>
            <a:ext cx="7592095" cy="424731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n-US" sz="5400" b="1" dirty="0" smtClean="0">
              <a:ln/>
              <a:solidFill>
                <a:schemeClr val="accent4"/>
              </a:solidFill>
            </a:endParaRPr>
          </a:p>
          <a:p>
            <a:pPr algn="ctr"/>
            <a:endParaRPr lang="en-US" sz="5400" b="1" dirty="0">
              <a:ln/>
              <a:solidFill>
                <a:schemeClr val="accent4"/>
              </a:solidFill>
            </a:endParaRPr>
          </a:p>
          <a:p>
            <a:pPr algn="ctr"/>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Un chant de Noel qui </a:t>
            </a:r>
            <a:r>
              <a:rPr lang="en-US" sz="54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s’adresse</a:t>
            </a:r>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 surtout aux </a:t>
            </a:r>
            <a:r>
              <a:rPr lang="en-US" sz="54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hommes</a:t>
            </a:r>
            <a:endParaRPr lang="ro-RO"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xmlns="" val="1308179412"/>
      </p:ext>
    </p:extLst>
  </p:cSld>
  <p:clrMapOvr>
    <a:masterClrMapping/>
  </p:clrMapOvr>
  <p:transition spd="med" advTm="3000">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71611" y="1"/>
            <a:ext cx="6072389" cy="6858000"/>
          </a:xfrm>
        </p:spPr>
      </p:pic>
      <p:sp>
        <p:nvSpPr>
          <p:cNvPr id="5" name="CasetăText 4"/>
          <p:cNvSpPr txBox="1"/>
          <p:nvPr/>
        </p:nvSpPr>
        <p:spPr>
          <a:xfrm>
            <a:off x="0" y="0"/>
            <a:ext cx="2994338" cy="6986528"/>
          </a:xfrm>
          <a:prstGeom prst="rect">
            <a:avLst/>
          </a:prstGeom>
          <a:noFill/>
        </p:spPr>
        <p:txBody>
          <a:bodyPr wrap="square" rtlCol="0">
            <a:spAutoFit/>
          </a:bodyPr>
          <a:lstStyle/>
          <a:p>
            <a:r>
              <a:rPr lang="en-US" sz="2000" b="1" dirty="0" smtClean="0"/>
              <a:t> </a:t>
            </a:r>
            <a:r>
              <a:rPr lang="en-US" sz="2800" b="1" dirty="0" smtClean="0"/>
              <a:t>Les </a:t>
            </a:r>
            <a:r>
              <a:rPr lang="en-US" sz="2800" b="1" dirty="0" err="1" smtClean="0"/>
              <a:t>hommes</a:t>
            </a:r>
            <a:r>
              <a:rPr lang="en-US" sz="2800" b="1" dirty="0" smtClean="0"/>
              <a:t> et les </a:t>
            </a:r>
            <a:r>
              <a:rPr lang="en-US" sz="2800" b="1" dirty="0" err="1" smtClean="0"/>
              <a:t>jeunes</a:t>
            </a:r>
            <a:r>
              <a:rPr lang="en-US" sz="2800" b="1" dirty="0" smtClean="0"/>
              <a:t> du village </a:t>
            </a:r>
            <a:r>
              <a:rPr lang="en-US" sz="2800" b="1" dirty="0" err="1" smtClean="0"/>
              <a:t>rendent</a:t>
            </a:r>
            <a:r>
              <a:rPr lang="en-US" sz="2800" b="1" dirty="0" smtClean="0"/>
              <a:t> </a:t>
            </a:r>
            <a:r>
              <a:rPr lang="en-US" sz="2800" b="1" dirty="0" err="1" smtClean="0"/>
              <a:t>visite</a:t>
            </a:r>
            <a:r>
              <a:rPr lang="en-US" sz="2800" b="1" dirty="0" smtClean="0"/>
              <a:t> aux </a:t>
            </a:r>
            <a:r>
              <a:rPr lang="en-US" sz="2800" b="1" dirty="0" err="1" smtClean="0"/>
              <a:t>filles</a:t>
            </a:r>
            <a:r>
              <a:rPr lang="en-US" sz="2800" b="1" dirty="0" smtClean="0"/>
              <a:t> c</a:t>
            </a:r>
            <a:r>
              <a:rPr lang="fr-FR" sz="2800" b="1" dirty="0" smtClean="0"/>
              <a:t>é</a:t>
            </a:r>
            <a:r>
              <a:rPr lang="en-US" sz="2800" b="1" dirty="0" err="1" smtClean="0"/>
              <a:t>libataires</a:t>
            </a:r>
            <a:r>
              <a:rPr lang="en-US" sz="2800" b="1" dirty="0" smtClean="0"/>
              <a:t>.</a:t>
            </a:r>
          </a:p>
          <a:p>
            <a:r>
              <a:rPr lang="en-US" sz="2800" b="1" dirty="0"/>
              <a:t> </a:t>
            </a:r>
            <a:r>
              <a:rPr lang="en-US" sz="2800" b="1" dirty="0" smtClean="0"/>
              <a:t>     </a:t>
            </a:r>
            <a:r>
              <a:rPr lang="en-US" sz="2800" b="1" dirty="0" err="1" smtClean="0"/>
              <a:t>Celles</a:t>
            </a:r>
            <a:r>
              <a:rPr lang="en-US" sz="2800" b="1" dirty="0" smtClean="0"/>
              <a:t>-ci les </a:t>
            </a:r>
            <a:r>
              <a:rPr lang="en-US" sz="2800" b="1" dirty="0" err="1" smtClean="0"/>
              <a:t>reçoivent</a:t>
            </a:r>
            <a:r>
              <a:rPr lang="en-US" sz="2800" b="1" dirty="0" smtClean="0"/>
              <a:t> avec un </a:t>
            </a:r>
            <a:r>
              <a:rPr lang="en-US" sz="2800" b="1" dirty="0" err="1" smtClean="0"/>
              <a:t>verre</a:t>
            </a:r>
            <a:r>
              <a:rPr lang="en-US" sz="2800" b="1" dirty="0" smtClean="0"/>
              <a:t> de cognac et un </a:t>
            </a:r>
            <a:r>
              <a:rPr lang="en-US" sz="2800" b="1" dirty="0" err="1" smtClean="0"/>
              <a:t>repas</a:t>
            </a:r>
            <a:r>
              <a:rPr lang="en-US" sz="2800" b="1" dirty="0" smtClean="0"/>
              <a:t> </a:t>
            </a:r>
            <a:r>
              <a:rPr lang="en-US" sz="2800" b="1" dirty="0" err="1" smtClean="0"/>
              <a:t>chaud</a:t>
            </a:r>
            <a:r>
              <a:rPr lang="en-US" sz="2800" b="1" dirty="0" smtClean="0"/>
              <a:t>, pour </a:t>
            </a:r>
            <a:r>
              <a:rPr lang="en-US" sz="2800" b="1" dirty="0" err="1" smtClean="0"/>
              <a:t>leur</a:t>
            </a:r>
            <a:r>
              <a:rPr lang="en-US" sz="2800" b="1" dirty="0" smtClean="0"/>
              <a:t> assurer </a:t>
            </a:r>
            <a:r>
              <a:rPr lang="en-US" sz="2800" b="1" dirty="0" err="1" smtClean="0"/>
              <a:t>l’énergie</a:t>
            </a:r>
            <a:r>
              <a:rPr lang="en-US" sz="2800" b="1" dirty="0" smtClean="0"/>
              <a:t> de traverser les routes </a:t>
            </a:r>
            <a:r>
              <a:rPr lang="en-US" sz="2800" b="1" dirty="0" err="1" smtClean="0"/>
              <a:t>enneigées</a:t>
            </a:r>
            <a:r>
              <a:rPr lang="en-US" sz="2800" b="1" dirty="0" smtClean="0"/>
              <a:t>.</a:t>
            </a:r>
          </a:p>
          <a:p>
            <a:r>
              <a:rPr lang="en-US" sz="2800" b="1" dirty="0"/>
              <a:t> </a:t>
            </a:r>
            <a:r>
              <a:rPr lang="en-US" sz="2800" b="1" dirty="0" smtClean="0"/>
              <a:t>      Ce chant a </a:t>
            </a:r>
            <a:r>
              <a:rPr lang="en-US" sz="2800" b="1" dirty="0" err="1" smtClean="0"/>
              <a:t>été</a:t>
            </a:r>
            <a:r>
              <a:rPr lang="en-US" sz="2800" b="1" dirty="0" smtClean="0"/>
              <a:t> </a:t>
            </a:r>
            <a:r>
              <a:rPr lang="en-US" sz="2800" b="1" dirty="0" err="1" smtClean="0"/>
              <a:t>introduit</a:t>
            </a:r>
            <a:r>
              <a:rPr lang="en-US" sz="2800" b="1" dirty="0" smtClean="0"/>
              <a:t> </a:t>
            </a:r>
            <a:r>
              <a:rPr lang="en-US" sz="2800" b="1" dirty="0" err="1" smtClean="0"/>
              <a:t>dans</a:t>
            </a:r>
            <a:r>
              <a:rPr lang="en-US" sz="2800" b="1" dirty="0" smtClean="0"/>
              <a:t> le </a:t>
            </a:r>
            <a:r>
              <a:rPr lang="en-US" sz="2800" b="1" dirty="0" err="1" smtClean="0"/>
              <a:t>patrimoine</a:t>
            </a:r>
            <a:r>
              <a:rPr lang="en-US" sz="2800" b="1" dirty="0" smtClean="0"/>
              <a:t> UNESCO </a:t>
            </a:r>
            <a:r>
              <a:rPr lang="en-US" sz="2800" b="1" dirty="0" err="1" smtClean="0"/>
              <a:t>en</a:t>
            </a:r>
            <a:r>
              <a:rPr lang="en-US" sz="2800" b="1" dirty="0" smtClean="0"/>
              <a:t> 2011.</a:t>
            </a:r>
            <a:endParaRPr lang="en-US" sz="2800" b="1" dirty="0"/>
          </a:p>
        </p:txBody>
      </p:sp>
    </p:spTree>
    <p:extLst>
      <p:ext uri="{BB962C8B-B14F-4D97-AF65-F5344CB8AC3E}">
        <p14:creationId xmlns:p14="http://schemas.microsoft.com/office/powerpoint/2010/main" xmlns="" val="1212168671"/>
      </p:ext>
    </p:extLst>
  </p:cSld>
  <p:clrMapOvr>
    <a:masterClrMapping/>
  </p:clrMapOvr>
  <p:transition spd="med" advTm="5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28596" y="1071546"/>
            <a:ext cx="8229600" cy="4525963"/>
          </a:xfrm>
        </p:spPr>
        <p:txBody>
          <a:bodyPr/>
          <a:lstStyle/>
          <a:p>
            <a:r>
              <a:rPr lang="fr-FR" dirty="0" smtClean="0"/>
              <a:t>C‘est un cortège religieux qui a lieu chaque année</a:t>
            </a:r>
          </a:p>
          <a:p>
            <a:r>
              <a:rPr lang="fr-FR" dirty="0" smtClean="0"/>
              <a:t>Sur la mélodie d‘une polka, les participants avancent en sautant dans les rues de la ville, pour arriver </a:t>
            </a:r>
            <a:r>
              <a:rPr lang="fr-FR" dirty="0"/>
              <a:t>à</a:t>
            </a:r>
            <a:r>
              <a:rPr lang="fr-FR" dirty="0" smtClean="0"/>
              <a:t> la basilique, où se trouve la tombe de saint Willibrord</a:t>
            </a:r>
          </a:p>
          <a:p>
            <a:r>
              <a:rPr lang="fr-FR" dirty="0" smtClean="0"/>
              <a:t>La procession d‘aujourd‘hui, remonte au XIXe siècle</a:t>
            </a:r>
            <a:endParaRPr lang="fr-FR" dirty="0"/>
          </a:p>
        </p:txBody>
      </p:sp>
    </p:spTree>
  </p:cSld>
  <p:clrMapOvr>
    <a:masterClrMapping/>
  </p:clrMapOvr>
  <p:transition advTm="5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_ss4.mp4">
            <a:hlinkClick r:id="" action="ppaction://media"/>
          </p:cNvPr>
          <p:cNvPicPr>
            <a:picLocks noRot="1" noChangeAspect="1"/>
          </p:cNvPicPr>
          <p:nvPr>
            <a:videoFile r:link="rId1"/>
          </p:nvPr>
        </p:nvPicPr>
        <p:blipFill>
          <a:blip r:embed="rId3"/>
          <a:stretch>
            <a:fillRect/>
          </a:stretch>
        </p:blipFill>
        <p:spPr>
          <a:xfrm>
            <a:off x="428596" y="214290"/>
            <a:ext cx="8262963" cy="6197222"/>
          </a:xfrm>
          <a:prstGeom prst="rect">
            <a:avLst/>
          </a:prstGeom>
        </p:spPr>
      </p:pic>
    </p:spTree>
  </p:cSld>
  <p:clrMapOvr>
    <a:masterClrMapping/>
  </p:clrMapOvr>
  <p:transition advTm="7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9144001" cy="6858000"/>
          </a:xfrm>
        </p:spPr>
      </p:pic>
      <p:sp>
        <p:nvSpPr>
          <p:cNvPr id="5" name="Dreptunghi 4"/>
          <p:cNvSpPr/>
          <p:nvPr/>
        </p:nvSpPr>
        <p:spPr>
          <a:xfrm>
            <a:off x="173865" y="365126"/>
            <a:ext cx="8625626" cy="1323439"/>
          </a:xfrm>
          <a:prstGeom prst="rect">
            <a:avLst/>
          </a:prstGeom>
          <a:noFill/>
        </p:spPr>
        <p:txBody>
          <a:bodyPr wrap="square" lIns="91440" tIns="45720" rIns="91440" bIns="45720">
            <a:spAutoFit/>
          </a:bodyPr>
          <a:lstStyle/>
          <a:p>
            <a:pPr algn="ctr"/>
            <a:r>
              <a:rPr lang="en-US" sz="80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Sorcova</a:t>
            </a:r>
            <a:endParaRPr lang="ro-RO"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xmlns="" val="1573886474"/>
      </p:ext>
    </p:extLst>
  </p:cSld>
  <p:clrMapOvr>
    <a:masterClrMapping/>
  </p:clrMapOvr>
  <p:transition spd="slow" advTm="3000">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5872766" cy="6858000"/>
          </a:xfrm>
        </p:spPr>
      </p:pic>
      <p:sp>
        <p:nvSpPr>
          <p:cNvPr id="5" name="CasetăText 4"/>
          <p:cNvSpPr txBox="1"/>
          <p:nvPr/>
        </p:nvSpPr>
        <p:spPr>
          <a:xfrm>
            <a:off x="5950039" y="206062"/>
            <a:ext cx="3193961" cy="8156079"/>
          </a:xfrm>
          <a:prstGeom prst="rect">
            <a:avLst/>
          </a:prstGeom>
          <a:noFill/>
        </p:spPr>
        <p:txBody>
          <a:bodyPr wrap="square" rtlCol="0">
            <a:spAutoFit/>
          </a:bodyPr>
          <a:lstStyle/>
          <a:p>
            <a:r>
              <a:rPr lang="en-US" sz="2000" b="1" dirty="0"/>
              <a:t> </a:t>
            </a:r>
            <a:r>
              <a:rPr lang="en-US" sz="2000" b="1" dirty="0" smtClean="0"/>
              <a:t>         </a:t>
            </a:r>
          </a:p>
          <a:p>
            <a:r>
              <a:rPr lang="en-US" sz="2000" b="1" dirty="0" smtClean="0"/>
              <a:t>         </a:t>
            </a:r>
            <a:r>
              <a:rPr lang="en-US" sz="2400" b="1" dirty="0" err="1" smtClean="0"/>
              <a:t>Sorcova</a:t>
            </a:r>
            <a:r>
              <a:rPr lang="fr-FR" sz="2400" b="1" dirty="0" smtClean="0"/>
              <a:t> </a:t>
            </a:r>
            <a:r>
              <a:rPr lang="fr-FR" sz="2400" b="1" dirty="0"/>
              <a:t>est une coutume populaire roumaine, pratiquée le 1er Janvier et adressée surtout aux enfants. Ils portent une branche bourgeonnée d’arbre ou une baguette ornée de rubans, de fleurs artificielles, avec laquelle les enfants vont souhaiter une bonne année le jour de l’an</a:t>
            </a:r>
            <a:r>
              <a:rPr lang="fr-FR" sz="2400" b="1" dirty="0" smtClean="0"/>
              <a:t>.</a:t>
            </a:r>
            <a:endParaRPr lang="ro-RO" sz="2400" b="1" dirty="0" smtClean="0"/>
          </a:p>
          <a:p>
            <a:endParaRPr lang="fr-FR" sz="2400" b="1" dirty="0"/>
          </a:p>
          <a:p>
            <a:r>
              <a:rPr lang="fr-FR" sz="2400" b="1" dirty="0"/>
              <a:t>On pense que cette baguette a des pouvoirs magiques qui transmettent de la force et de la jeunesse.</a:t>
            </a:r>
          </a:p>
          <a:p>
            <a:endParaRPr lang="en-US" sz="2400" b="1" dirty="0"/>
          </a:p>
        </p:txBody>
      </p:sp>
    </p:spTree>
    <p:extLst>
      <p:ext uri="{BB962C8B-B14F-4D97-AF65-F5344CB8AC3E}">
        <p14:creationId xmlns:p14="http://schemas.microsoft.com/office/powerpoint/2010/main" xmlns="" val="290554547"/>
      </p:ext>
    </p:extLst>
  </p:cSld>
  <p:clrMapOvr>
    <a:masterClrMapping/>
  </p:clrMapOvr>
  <p:transition spd="slow" advTm="500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orcova.mp4">
            <a:hlinkClick r:id="" action="ppaction://media"/>
          </p:cNvPr>
          <p:cNvPicPr>
            <a:picLocks noRot="1" noChangeAspect="1"/>
          </p:cNvPicPr>
          <p:nvPr>
            <a:videoFile r:link="rId1"/>
          </p:nvPr>
        </p:nvPicPr>
        <p:blipFill>
          <a:blip r:embed="rId3"/>
          <a:stretch>
            <a:fillRect/>
          </a:stretch>
        </p:blipFill>
        <p:spPr>
          <a:xfrm>
            <a:off x="714348" y="285728"/>
            <a:ext cx="7810523" cy="5857892"/>
          </a:xfrm>
          <a:prstGeom prst="rect">
            <a:avLst/>
          </a:prstGeom>
        </p:spPr>
      </p:pic>
    </p:spTree>
  </p:cSld>
  <p:clrMapOvr>
    <a:masterClrMapping/>
  </p:clrMapOvr>
  <p:transition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4" name="Substituent conținut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14773"/>
            <a:ext cx="9144001" cy="6872773"/>
          </a:xfrm>
        </p:spPr>
      </p:pic>
      <p:sp>
        <p:nvSpPr>
          <p:cNvPr id="5" name="Dreptunghi 4"/>
          <p:cNvSpPr/>
          <p:nvPr/>
        </p:nvSpPr>
        <p:spPr>
          <a:xfrm>
            <a:off x="4502725" y="2967335"/>
            <a:ext cx="184731" cy="923330"/>
          </a:xfrm>
          <a:prstGeom prst="rect">
            <a:avLst/>
          </a:prstGeom>
          <a:noFill/>
        </p:spPr>
        <p:txBody>
          <a:bodyPr wrap="none" lIns="91440" tIns="45720" rIns="91440" bIns="45720">
            <a:spAutoFit/>
          </a:bodyPr>
          <a:lstStyle/>
          <a:p>
            <a:pPr algn="ctr"/>
            <a:endParaRPr lang="ro-RO"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Dreptunghi 5"/>
          <p:cNvSpPr/>
          <p:nvPr/>
        </p:nvSpPr>
        <p:spPr>
          <a:xfrm>
            <a:off x="2928926" y="274320"/>
            <a:ext cx="3571900" cy="1323439"/>
          </a:xfrm>
          <a:prstGeom prst="rect">
            <a:avLst/>
          </a:prstGeom>
          <a:noFill/>
        </p:spPr>
        <p:txBody>
          <a:bodyPr wrap="square" lIns="91440" tIns="45720" rIns="91440" bIns="45720">
            <a:spAutoFit/>
          </a:bodyPr>
          <a:lstStyle/>
          <a:p>
            <a:pPr algn="ctr"/>
            <a:r>
              <a:rPr lang="en-US" sz="8000" i="1"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Doina</a:t>
            </a:r>
            <a:endParaRPr lang="ro-RO" sz="8000"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CasetăText 6"/>
          <p:cNvSpPr txBox="1"/>
          <p:nvPr/>
        </p:nvSpPr>
        <p:spPr>
          <a:xfrm>
            <a:off x="618186" y="4032255"/>
            <a:ext cx="8258578" cy="830997"/>
          </a:xfrm>
          <a:prstGeom prst="rect">
            <a:avLst/>
          </a:prstGeom>
          <a:noFill/>
        </p:spPr>
        <p:txBody>
          <a:bodyPr wrap="square" rtlCol="0">
            <a:spAutoFit/>
          </a:bodyPr>
          <a:lstStyle/>
          <a:p>
            <a:endParaRPr lang="en-US" sz="2400" i="1" dirty="0" smtClean="0">
              <a:solidFill>
                <a:schemeClr val="bg1"/>
              </a:solidFill>
            </a:endParaRPr>
          </a:p>
          <a:p>
            <a:r>
              <a:rPr lang="en-US" sz="2400" i="1" dirty="0" smtClean="0">
                <a:solidFill>
                  <a:schemeClr val="bg1"/>
                </a:solidFill>
              </a:rPr>
              <a:t>    “</a:t>
            </a:r>
            <a:endParaRPr lang="en-US" sz="2400" i="1" dirty="0">
              <a:solidFill>
                <a:schemeClr val="bg1"/>
              </a:solidFill>
            </a:endParaRPr>
          </a:p>
        </p:txBody>
      </p:sp>
    </p:spTree>
    <p:extLst>
      <p:ext uri="{BB962C8B-B14F-4D97-AF65-F5344CB8AC3E}">
        <p14:creationId xmlns:p14="http://schemas.microsoft.com/office/powerpoint/2010/main" xmlns="" val="1202143948"/>
      </p:ext>
    </p:extLst>
  </p:cSld>
  <p:clrMapOvr>
    <a:masterClrMapping/>
  </p:clrMapOvr>
  <p:transition spd="slow" advTm="300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5911403" cy="6879468"/>
          </a:xfrm>
        </p:spPr>
      </p:pic>
      <p:sp>
        <p:nvSpPr>
          <p:cNvPr id="3" name="CasetăText 2"/>
          <p:cNvSpPr txBox="1"/>
          <p:nvPr/>
        </p:nvSpPr>
        <p:spPr>
          <a:xfrm>
            <a:off x="6215074" y="0"/>
            <a:ext cx="2627290" cy="6986528"/>
          </a:xfrm>
          <a:prstGeom prst="rect">
            <a:avLst/>
          </a:prstGeom>
          <a:noFill/>
        </p:spPr>
        <p:txBody>
          <a:bodyPr wrap="square" rtlCol="0">
            <a:spAutoFit/>
          </a:bodyPr>
          <a:lstStyle/>
          <a:p>
            <a:r>
              <a:rPr lang="en-US" sz="2800" b="1" dirty="0" err="1" smtClean="0"/>
              <a:t>Doina</a:t>
            </a:r>
            <a:r>
              <a:rPr lang="en-US" sz="2800" b="1" dirty="0" smtClean="0"/>
              <a:t> </a:t>
            </a:r>
            <a:r>
              <a:rPr lang="fr-FR" sz="2800" b="1" dirty="0" smtClean="0"/>
              <a:t>est </a:t>
            </a:r>
            <a:r>
              <a:rPr lang="fr-FR" sz="2800" b="1" dirty="0"/>
              <a:t>une création lyrique vocale ou instrumentale, spécifique pour le peuple roumain, dans laquelle l’interprète exprime ses sentiments de nostalgie, de tristesse, de douleur, de révolte, d’amour.</a:t>
            </a:r>
            <a:endParaRPr lang="en-US" sz="2800" b="1" dirty="0"/>
          </a:p>
        </p:txBody>
      </p:sp>
    </p:spTree>
    <p:extLst>
      <p:ext uri="{BB962C8B-B14F-4D97-AF65-F5344CB8AC3E}">
        <p14:creationId xmlns:p14="http://schemas.microsoft.com/office/powerpoint/2010/main" xmlns="" val="2901523153"/>
      </p:ext>
    </p:extLst>
  </p:cSld>
  <p:clrMapOvr>
    <a:masterClrMapping/>
  </p:clrMapOvr>
  <p:transition spd="slow" advTm="4000">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_ss4 (2).mp4">
            <a:hlinkClick r:id="" action="ppaction://media"/>
          </p:cNvPr>
          <p:cNvPicPr>
            <a:picLocks noRot="1" noChangeAspect="1"/>
          </p:cNvPicPr>
          <p:nvPr>
            <a:videoFile r:link="rId1"/>
          </p:nvPr>
        </p:nvPicPr>
        <p:blipFill>
          <a:blip r:embed="rId3"/>
          <a:stretch>
            <a:fillRect/>
          </a:stretch>
        </p:blipFill>
        <p:spPr>
          <a:xfrm>
            <a:off x="571472" y="285728"/>
            <a:ext cx="8096307" cy="6072230"/>
          </a:xfrm>
          <a:prstGeom prst="rect">
            <a:avLst/>
          </a:prstGeom>
        </p:spPr>
      </p:pic>
    </p:spTree>
  </p:cSld>
  <p:clrMapOvr>
    <a:masterClrMapping/>
  </p:clrMapOvr>
  <p:transition advTm="9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dirty="0"/>
          </a:p>
        </p:txBody>
      </p:sp>
      <p:pic>
        <p:nvPicPr>
          <p:cNvPr id="7" name="Substituent conținut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1"/>
            <a:ext cx="9144001" cy="6890129"/>
          </a:xfrm>
        </p:spPr>
      </p:pic>
      <p:sp>
        <p:nvSpPr>
          <p:cNvPr id="5" name="Dreptunghi 4"/>
          <p:cNvSpPr/>
          <p:nvPr/>
        </p:nvSpPr>
        <p:spPr>
          <a:xfrm>
            <a:off x="2524649" y="182881"/>
            <a:ext cx="5459636" cy="830997"/>
          </a:xfrm>
          <a:prstGeom prst="rect">
            <a:avLst/>
          </a:prstGeom>
          <a:noFill/>
        </p:spPr>
        <p:txBody>
          <a:bodyPr wrap="none" lIns="91440" tIns="45720" rIns="91440" bIns="45720">
            <a:spAutoFit/>
          </a:bodyPr>
          <a:lstStyle/>
          <a:p>
            <a:pPr algn="ctr"/>
            <a:r>
              <a:rPr lang="ro-RO" sz="4800" b="1" cap="none" spc="0" dirty="0" err="1" smtClean="0">
                <a:ln w="22225">
                  <a:solidFill>
                    <a:schemeClr val="accent2"/>
                  </a:solidFill>
                  <a:prstDash val="solid"/>
                </a:ln>
                <a:solidFill>
                  <a:schemeClr val="accent2">
                    <a:lumMod val="40000"/>
                    <a:lumOff val="60000"/>
                  </a:schemeClr>
                </a:solidFill>
                <a:effectLst/>
              </a:rPr>
              <a:t>Chansons</a:t>
            </a:r>
            <a:r>
              <a:rPr lang="ro-RO" sz="4800" b="1" cap="none" spc="0" dirty="0" smtClean="0">
                <a:ln w="22225">
                  <a:solidFill>
                    <a:schemeClr val="accent2"/>
                  </a:solidFill>
                  <a:prstDash val="solid"/>
                </a:ln>
                <a:solidFill>
                  <a:schemeClr val="accent2">
                    <a:lumMod val="40000"/>
                    <a:lumOff val="60000"/>
                  </a:schemeClr>
                </a:solidFill>
                <a:effectLst/>
              </a:rPr>
              <a:t> </a:t>
            </a:r>
            <a:r>
              <a:rPr lang="ro-RO" sz="4800" b="1" cap="none" spc="0" dirty="0" err="1" smtClean="0">
                <a:ln w="22225">
                  <a:solidFill>
                    <a:schemeClr val="accent2"/>
                  </a:solidFill>
                  <a:prstDash val="solid"/>
                </a:ln>
                <a:solidFill>
                  <a:schemeClr val="accent2">
                    <a:lumMod val="40000"/>
                    <a:lumOff val="60000"/>
                  </a:schemeClr>
                </a:solidFill>
                <a:effectLst/>
              </a:rPr>
              <a:t>populaires</a:t>
            </a:r>
            <a:endParaRPr lang="ro-RO" sz="4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3611778846"/>
      </p:ext>
    </p:extLst>
  </p:cSld>
  <p:clrMapOvr>
    <a:masterClrMapping/>
  </p:clrMapOvr>
  <p:transition spd="slow" advTm="3000">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332409" y="0"/>
            <a:ext cx="5811592" cy="6858000"/>
          </a:xfrm>
        </p:spPr>
      </p:pic>
      <p:sp>
        <p:nvSpPr>
          <p:cNvPr id="3" name="CasetăText 2"/>
          <p:cNvSpPr txBox="1"/>
          <p:nvPr/>
        </p:nvSpPr>
        <p:spPr>
          <a:xfrm>
            <a:off x="0" y="1"/>
            <a:ext cx="3419341" cy="7232749"/>
          </a:xfrm>
          <a:prstGeom prst="rect">
            <a:avLst/>
          </a:prstGeom>
          <a:noFill/>
        </p:spPr>
        <p:txBody>
          <a:bodyPr wrap="square" rtlCol="0">
            <a:spAutoFit/>
          </a:bodyPr>
          <a:lstStyle/>
          <a:p>
            <a:r>
              <a:rPr lang="en-US" sz="2800" b="1" dirty="0" smtClean="0"/>
              <a:t>        </a:t>
            </a:r>
            <a:r>
              <a:rPr lang="fr-FR" sz="2800" b="1" dirty="0"/>
              <a:t>Les chansons populaires représentent les chansons des fêtes traditionnelles. Celles-ci, par leur rythme alerte, inspirent du bonheur à tous les auditeurs. Elles sont écoutées aussi les dimanches ou lors des mariages. Elles sont différentes en fonction des régions du pays.</a:t>
            </a:r>
            <a:endParaRPr lang="en-US" sz="2400" dirty="0" smtClean="0"/>
          </a:p>
          <a:p>
            <a:endParaRPr lang="en-US" sz="2400" dirty="0" smtClean="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xmlns="" val="2449765428"/>
      </p:ext>
    </p:extLst>
  </p:cSld>
  <p:clrMapOvr>
    <a:masterClrMapping/>
  </p:clrMapOvr>
  <p:transition spd="slow" advTm="400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Users\Dagmara\Desktop\logo_projekt_comenius-1.jpg"/>
          <p:cNvPicPr/>
          <p:nvPr/>
        </p:nvPicPr>
        <p:blipFill>
          <a:blip r:embed="rId2" cstate="print"/>
          <a:srcRect/>
          <a:stretch>
            <a:fillRect/>
          </a:stretch>
        </p:blipFill>
        <p:spPr bwMode="auto">
          <a:xfrm>
            <a:off x="1071538" y="214290"/>
            <a:ext cx="1456777" cy="1500198"/>
          </a:xfrm>
          <a:prstGeom prst="rect">
            <a:avLst/>
          </a:prstGeom>
          <a:noFill/>
          <a:ln w="9525">
            <a:noFill/>
            <a:miter lim="800000"/>
            <a:headEnd/>
            <a:tailEnd/>
          </a:ln>
        </p:spPr>
      </p:pic>
      <p:sp>
        <p:nvSpPr>
          <p:cNvPr id="2" name="Titre 1"/>
          <p:cNvSpPr>
            <a:spLocks noGrp="1"/>
          </p:cNvSpPr>
          <p:nvPr>
            <p:ph type="ctrTitle"/>
          </p:nvPr>
        </p:nvSpPr>
        <p:spPr>
          <a:xfrm>
            <a:off x="500034" y="2143116"/>
            <a:ext cx="7851648" cy="985846"/>
          </a:xfrm>
        </p:spPr>
        <p:txBody>
          <a:bodyPr/>
          <a:lstStyle/>
          <a:p>
            <a:r>
              <a:rPr lang="fr-FR" dirty="0" smtClean="0"/>
              <a:t>COMENIUS 2013/2015</a:t>
            </a:r>
            <a:endParaRPr lang="fr-FR" dirty="0"/>
          </a:p>
        </p:txBody>
      </p:sp>
      <p:sp>
        <p:nvSpPr>
          <p:cNvPr id="3" name="Sous-titre 2"/>
          <p:cNvSpPr>
            <a:spLocks noGrp="1"/>
          </p:cNvSpPr>
          <p:nvPr>
            <p:ph type="subTitle" idx="1"/>
          </p:nvPr>
        </p:nvSpPr>
        <p:spPr>
          <a:xfrm>
            <a:off x="571472" y="4714884"/>
            <a:ext cx="7854696" cy="500066"/>
          </a:xfrm>
        </p:spPr>
        <p:txBody>
          <a:bodyPr>
            <a:noAutofit/>
          </a:bodyPr>
          <a:lstStyle/>
          <a:p>
            <a:r>
              <a:rPr lang="fr-FR" sz="4800" dirty="0" smtClean="0">
                <a:solidFill>
                  <a:schemeClr val="tx1"/>
                </a:solidFill>
              </a:rPr>
              <a:t>PATRIMOINE ET IDENTITE</a:t>
            </a:r>
            <a:endParaRPr lang="fr-FR" sz="4800" dirty="0">
              <a:solidFill>
                <a:schemeClr val="tx1"/>
              </a:solidFill>
            </a:endParaRPr>
          </a:p>
        </p:txBody>
      </p:sp>
      <p:pic>
        <p:nvPicPr>
          <p:cNvPr id="1026" name="Picture 2" descr="C:\Users\William\Desktop\comenius\logo\Logo CE France.jpg"/>
          <p:cNvPicPr>
            <a:picLocks noChangeAspect="1" noChangeArrowheads="1"/>
          </p:cNvPicPr>
          <p:nvPr/>
        </p:nvPicPr>
        <p:blipFill>
          <a:blip r:embed="rId3"/>
          <a:srcRect/>
          <a:stretch>
            <a:fillRect/>
          </a:stretch>
        </p:blipFill>
        <p:spPr bwMode="auto">
          <a:xfrm>
            <a:off x="4357686" y="500042"/>
            <a:ext cx="3643339" cy="816498"/>
          </a:xfrm>
          <a:prstGeom prst="rect">
            <a:avLst/>
          </a:prstGeom>
          <a:noFill/>
        </p:spPr>
      </p:pic>
      <p:sp>
        <p:nvSpPr>
          <p:cNvPr id="10" name="ZoneTexte 9"/>
          <p:cNvSpPr txBox="1"/>
          <p:nvPr/>
        </p:nvSpPr>
        <p:spPr>
          <a:xfrm>
            <a:off x="785786" y="3500438"/>
            <a:ext cx="7658807" cy="1077218"/>
          </a:xfrm>
          <a:prstGeom prst="rect">
            <a:avLst/>
          </a:prstGeom>
          <a:noFill/>
        </p:spPr>
        <p:txBody>
          <a:bodyPr wrap="square" rtlCol="0">
            <a:spAutoFit/>
          </a:bodyPr>
          <a:lstStyle/>
          <a:p>
            <a:pPr algn="ctr"/>
            <a:r>
              <a:rPr lang="fr-FR" sz="3200" dirty="0" smtClean="0"/>
              <a:t>LES DANSES ET LES MUSIQUES TRADITIONNELLES</a:t>
            </a:r>
          </a:p>
        </p:txBody>
      </p:sp>
    </p:spTree>
  </p:cSld>
  <p:clrMapOvr>
    <a:masterClrMapping/>
  </p:clrMapOvr>
  <p:transition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r>
              <a:rPr lang="fr-FR" dirty="0" smtClean="0"/>
              <a:t>Au début, c’était une procession de pèlerins</a:t>
            </a:r>
          </a:p>
          <a:p>
            <a:r>
              <a:rPr lang="fr-FR" dirty="0" smtClean="0"/>
              <a:t>La forme du pas de danse:</a:t>
            </a:r>
            <a:r>
              <a:rPr lang="fr-FR" dirty="0"/>
              <a:t> </a:t>
            </a:r>
            <a:r>
              <a:rPr lang="fr-FR" dirty="0" smtClean="0"/>
              <a:t>un pas de côté à gauche et ensuite un pas de côté à droite</a:t>
            </a:r>
          </a:p>
          <a:p>
            <a:r>
              <a:rPr lang="fr-FR" dirty="0" smtClean="0"/>
              <a:t>La procession commence dans la cour de l‘ancienne abbaye d‘empire</a:t>
            </a:r>
          </a:p>
          <a:p>
            <a:r>
              <a:rPr lang="fr-FR" dirty="0" smtClean="0"/>
              <a:t>Il y a toujours des groupes de cinq pèlerins qui dansent ensemble</a:t>
            </a:r>
            <a:endParaRPr lang="fr-FR" dirty="0"/>
          </a:p>
        </p:txBody>
      </p:sp>
    </p:spTree>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1028" name="Picture 4" descr="C:\Users\Werner\Desktop\RTEmagicC_Luxemburg_098.jpg.jpg"/>
          <p:cNvPicPr>
            <a:picLocks noChangeAspect="1" noChangeArrowheads="1"/>
          </p:cNvPicPr>
          <p:nvPr/>
        </p:nvPicPr>
        <p:blipFill>
          <a:blip r:embed="rId2" cstate="print"/>
          <a:srcRect/>
          <a:stretch>
            <a:fillRect/>
          </a:stretch>
        </p:blipFill>
        <p:spPr bwMode="auto">
          <a:xfrm>
            <a:off x="0" y="0"/>
            <a:ext cx="9548122" cy="6858000"/>
          </a:xfrm>
          <a:prstGeom prst="rect">
            <a:avLst/>
          </a:prstGeom>
          <a:noFill/>
        </p:spPr>
      </p:pic>
    </p:spTree>
  </p:cSld>
  <p:clrMapOvr>
    <a:masterClrMapping/>
  </p:clrMapOvr>
  <p:transition advTm="3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2053" name="Picture 5" descr="C:\Users\Werner\Desktop\maxresdefault.jpg"/>
          <p:cNvPicPr>
            <a:picLocks noChangeAspect="1" noChangeArrowheads="1"/>
          </p:cNvPicPr>
          <p:nvPr/>
        </p:nvPicPr>
        <p:blipFill>
          <a:blip r:embed="rId2" cstate="print"/>
          <a:srcRect/>
          <a:stretch>
            <a:fillRect/>
          </a:stretch>
        </p:blipFill>
        <p:spPr bwMode="auto">
          <a:xfrm>
            <a:off x="3131841" y="0"/>
            <a:ext cx="6012160" cy="6857999"/>
          </a:xfrm>
          <a:prstGeom prst="rect">
            <a:avLst/>
          </a:prstGeom>
          <a:noFill/>
        </p:spPr>
      </p:pic>
      <p:pic>
        <p:nvPicPr>
          <p:cNvPr id="2051" name="Picture 3" descr="C:\Users\Werner\Desktop\4635-resize-668x445x90.jpg"/>
          <p:cNvPicPr>
            <a:picLocks noChangeAspect="1" noChangeArrowheads="1"/>
          </p:cNvPicPr>
          <p:nvPr/>
        </p:nvPicPr>
        <p:blipFill>
          <a:blip r:embed="rId3" cstate="print"/>
          <a:srcRect/>
          <a:stretch>
            <a:fillRect/>
          </a:stretch>
        </p:blipFill>
        <p:spPr bwMode="auto">
          <a:xfrm>
            <a:off x="0" y="3356992"/>
            <a:ext cx="5239711" cy="3501008"/>
          </a:xfrm>
          <a:prstGeom prst="rect">
            <a:avLst/>
          </a:prstGeom>
          <a:noFill/>
        </p:spPr>
      </p:pic>
      <p:pic>
        <p:nvPicPr>
          <p:cNvPr id="2052" name="Picture 4" descr="C:\Users\Werner\Desktop\Echternacher_Springprozession_2009_4.jpg"/>
          <p:cNvPicPr>
            <a:picLocks noChangeAspect="1" noChangeArrowheads="1"/>
          </p:cNvPicPr>
          <p:nvPr/>
        </p:nvPicPr>
        <p:blipFill>
          <a:blip r:embed="rId4" cstate="print"/>
          <a:srcRect/>
          <a:stretch>
            <a:fillRect/>
          </a:stretch>
        </p:blipFill>
        <p:spPr bwMode="auto">
          <a:xfrm>
            <a:off x="0" y="0"/>
            <a:ext cx="5220072" cy="3699030"/>
          </a:xfrm>
          <a:prstGeom prst="rect">
            <a:avLst/>
          </a:prstGeom>
          <a:noFill/>
        </p:spPr>
      </p:pic>
    </p:spTree>
  </p:cSld>
  <p:clrMapOvr>
    <a:masterClrMapping/>
  </p:clrMapOvr>
  <p:transition advTm="3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fr-FR" dirty="0" smtClean="0"/>
              <a:t>Chacun se tient à son voisin à l’aide d‘un mouchoir blanc</a:t>
            </a:r>
          </a:p>
          <a:p>
            <a:r>
              <a:rPr lang="fr-FR" dirty="0" smtClean="0"/>
              <a:t>La procession est motivée par des sentiments religieux ou traditionnels</a:t>
            </a:r>
          </a:p>
          <a:p>
            <a:r>
              <a:rPr lang="fr-FR" dirty="0" smtClean="0"/>
              <a:t>12 000 à 14 000 pèlerins viennent chaque année</a:t>
            </a:r>
          </a:p>
          <a:p>
            <a:r>
              <a:rPr lang="fr-FR" dirty="0" smtClean="0"/>
              <a:t>De ces gens 8 000 à 9 000 participent comme sauteurs à la procession dansante</a:t>
            </a:r>
            <a:endParaRPr lang="fr-FR" dirty="0"/>
          </a:p>
        </p:txBody>
      </p:sp>
    </p:spTree>
  </p:cSld>
  <p:clrMapOvr>
    <a:masterClrMapping/>
  </p:clrMapOvr>
  <p:transition advTm="5000"/>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1193</Words>
  <Application>Microsoft Office PowerPoint</Application>
  <PresentationFormat>Affichage à l'écran (4:3)</PresentationFormat>
  <Paragraphs>117</Paragraphs>
  <Slides>59</Slides>
  <Notes>0</Notes>
  <HiddenSlides>0</HiddenSlides>
  <MMClips>15</MMClips>
  <ScaleCrop>false</ScaleCrop>
  <HeadingPairs>
    <vt:vector size="4" baseType="variant">
      <vt:variant>
        <vt:lpstr>Thème</vt:lpstr>
      </vt:variant>
      <vt:variant>
        <vt:i4>2</vt:i4>
      </vt:variant>
      <vt:variant>
        <vt:lpstr>Titres des diapositives</vt:lpstr>
      </vt:variant>
      <vt:variant>
        <vt:i4>59</vt:i4>
      </vt:variant>
    </vt:vector>
  </HeadingPairs>
  <TitlesOfParts>
    <vt:vector size="61" baseType="lpstr">
      <vt:lpstr>Thème Office</vt:lpstr>
      <vt:lpstr>Temă Office</vt:lpstr>
      <vt:lpstr>COMENIUS 2013/2015</vt:lpstr>
      <vt:lpstr>Les écoles partenaires</vt:lpstr>
      <vt:lpstr>Diapositive 3</vt:lpstr>
      <vt:lpstr>Procession dansante d‘Echternach</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 </vt:lpstr>
      <vt:lpstr>Diapositive 20</vt:lpstr>
      <vt:lpstr>Diapositive 21</vt:lpstr>
      <vt:lpstr>Diapositive 22</vt:lpstr>
      <vt:lpstr>Diapositive 23</vt:lpstr>
      <vt:lpstr>  </vt:lpstr>
      <vt:lpstr>Le traditionnel  « Ban Bourguignon » </vt:lpstr>
      <vt:lpstr>Diapositive 26</vt:lpstr>
      <vt:lpstr>Diapositive 27</vt:lpstr>
      <vt:lpstr>Diapositive 28</vt:lpstr>
      <vt:lpstr>Diapositive 29</vt:lpstr>
      <vt:lpstr>Les Danses Traditionnelles Roumaines</vt:lpstr>
      <vt:lpstr>Diapositive 31</vt:lpstr>
      <vt:lpstr>La  classification des danses</vt:lpstr>
      <vt:lpstr>cĂluȘul</vt:lpstr>
      <vt:lpstr>hora</vt:lpstr>
      <vt:lpstr>sÂrba</vt:lpstr>
      <vt:lpstr>Diapositive 36</vt:lpstr>
      <vt:lpstr>CIULEANDRA</vt:lpstr>
      <vt:lpstr>Diapositive 38</vt:lpstr>
      <vt:lpstr>BraŞoveanca</vt:lpstr>
      <vt:lpstr>Diapositive 40</vt:lpstr>
      <vt:lpstr>periniŢa</vt:lpstr>
      <vt:lpstr>Diapositive 42</vt:lpstr>
      <vt:lpstr>Diapositive 43</vt:lpstr>
      <vt:lpstr>Diapositive 44</vt:lpstr>
      <vt:lpstr>Diapositive 45</vt:lpstr>
      <vt:lpstr>3</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COMENIUS 2013/2015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William</dc:creator>
  <cp:lastModifiedBy>William</cp:lastModifiedBy>
  <cp:revision>34</cp:revision>
  <dcterms:created xsi:type="dcterms:W3CDTF">2015-07-02T14:50:04Z</dcterms:created>
  <dcterms:modified xsi:type="dcterms:W3CDTF">2015-07-06T09:44:20Z</dcterms:modified>
</cp:coreProperties>
</file>